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HYWenHei" panose="020B0604020202020204" charset="-128"/>
      <p:regular r:id="rId22"/>
    </p:embeddedFont>
    <p:embeddedFont>
      <p:font typeface="Perandory Condens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6.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6.svg"/><Relationship Id="rId10"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34.svg"/><Relationship Id="rId12"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0.pn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svg"/><Relationship Id="rId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svg"/><Relationship Id="rId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10" Type="http://schemas.openxmlformats.org/officeDocument/2006/relationships/image" Target="../media/image21.svg"/><Relationship Id="rId4" Type="http://schemas.openxmlformats.org/officeDocument/2006/relationships/image" Target="../media/image7.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10" Type="http://schemas.openxmlformats.org/officeDocument/2006/relationships/image" Target="../media/image43.png"/><Relationship Id="rId4" Type="http://schemas.openxmlformats.org/officeDocument/2006/relationships/image" Target="../media/image15.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27305" y="4856806"/>
            <a:ext cx="12833390" cy="3431047"/>
          </a:xfrm>
          <a:prstGeom prst="rect">
            <a:avLst/>
          </a:prstGeom>
        </p:spPr>
        <p:txBody>
          <a:bodyPr lIns="0" tIns="0" rIns="0" bIns="0" rtlCol="0" anchor="t">
            <a:spAutoFit/>
          </a:bodyPr>
          <a:lstStyle/>
          <a:p>
            <a:pPr algn="ctr">
              <a:lnSpc>
                <a:spcPts val="12821"/>
              </a:lnSpc>
            </a:pPr>
            <a:r>
              <a:rPr lang="en-US" sz="12447">
                <a:solidFill>
                  <a:srgbClr val="FFFFFF"/>
                </a:solidFill>
                <a:latin typeface="Perandory Condensed"/>
                <a:ea typeface="Perandory Condensed"/>
                <a:cs typeface="Perandory Condensed"/>
                <a:sym typeface="Perandory Condensed"/>
              </a:rPr>
              <a:t>GHOST HUNTER'S CRYPT: </a:t>
            </a:r>
          </a:p>
          <a:p>
            <a:pPr algn="ctr">
              <a:lnSpc>
                <a:spcPts val="12821"/>
              </a:lnSpc>
            </a:pPr>
            <a:r>
              <a:rPr lang="en-US" sz="12447">
                <a:solidFill>
                  <a:srgbClr val="FFFFFF"/>
                </a:solidFill>
                <a:latin typeface="Perandory Condensed"/>
                <a:ea typeface="Perandory Condensed"/>
                <a:cs typeface="Perandory Condensed"/>
                <a:sym typeface="Perandory Condensed"/>
              </a:rPr>
              <a:t>MASTERING ORDER AMID CHAOS</a:t>
            </a:r>
          </a:p>
        </p:txBody>
      </p:sp>
      <p:sp>
        <p:nvSpPr>
          <p:cNvPr id="3" name="Freeform 3"/>
          <p:cNvSpPr/>
          <p:nvPr/>
        </p:nvSpPr>
        <p:spPr>
          <a:xfrm flipH="1">
            <a:off x="8211741" y="1533376"/>
            <a:ext cx="1864519" cy="2057400"/>
          </a:xfrm>
          <a:custGeom>
            <a:avLst/>
            <a:gdLst/>
            <a:ahLst/>
            <a:cxnLst/>
            <a:rect l="l" t="t" r="r" b="b"/>
            <a:pathLst>
              <a:path w="1864519" h="2057400">
                <a:moveTo>
                  <a:pt x="1864518" y="0"/>
                </a:moveTo>
                <a:lnTo>
                  <a:pt x="0" y="0"/>
                </a:lnTo>
                <a:lnTo>
                  <a:pt x="0" y="2057400"/>
                </a:lnTo>
                <a:lnTo>
                  <a:pt x="1864518" y="2057400"/>
                </a:lnTo>
                <a:lnTo>
                  <a:pt x="18645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Freeform 7"/>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8" name="Freeform 8"/>
          <p:cNvSpPr/>
          <p:nvPr/>
        </p:nvSpPr>
        <p:spPr>
          <a:xfrm>
            <a:off x="14038096" y="881724"/>
            <a:ext cx="3365011" cy="4509228"/>
          </a:xfrm>
          <a:custGeom>
            <a:avLst/>
            <a:gdLst/>
            <a:ahLst/>
            <a:cxnLst/>
            <a:rect l="l" t="t" r="r" b="b"/>
            <a:pathLst>
              <a:path w="3365011" h="4509228">
                <a:moveTo>
                  <a:pt x="0" y="0"/>
                </a:moveTo>
                <a:lnTo>
                  <a:pt x="3365011" y="0"/>
                </a:lnTo>
                <a:lnTo>
                  <a:pt x="3365011" y="4509227"/>
                </a:lnTo>
                <a:lnTo>
                  <a:pt x="0" y="4509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9" name="Freeform 9"/>
          <p:cNvSpPr/>
          <p:nvPr/>
        </p:nvSpPr>
        <p:spPr>
          <a:xfrm flipH="1">
            <a:off x="1258268" y="900093"/>
            <a:ext cx="2694563" cy="4243407"/>
          </a:xfrm>
          <a:custGeom>
            <a:avLst/>
            <a:gdLst/>
            <a:ahLst/>
            <a:cxnLst/>
            <a:rect l="l" t="t" r="r" b="b"/>
            <a:pathLst>
              <a:path w="2694563" h="4243407">
                <a:moveTo>
                  <a:pt x="2694563" y="0"/>
                </a:moveTo>
                <a:lnTo>
                  <a:pt x="0" y="0"/>
                </a:lnTo>
                <a:lnTo>
                  <a:pt x="0" y="4243407"/>
                </a:lnTo>
                <a:lnTo>
                  <a:pt x="2694563" y="4243407"/>
                </a:lnTo>
                <a:lnTo>
                  <a:pt x="269456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10" name="TextBox 10"/>
          <p:cNvSpPr txBox="1"/>
          <p:nvPr/>
        </p:nvSpPr>
        <p:spPr>
          <a:xfrm>
            <a:off x="5788622" y="8661129"/>
            <a:ext cx="6710756" cy="1232442"/>
          </a:xfrm>
          <a:prstGeom prst="rect">
            <a:avLst/>
          </a:prstGeom>
        </p:spPr>
        <p:txBody>
          <a:bodyPr lIns="0" tIns="0" rIns="0" bIns="0" rtlCol="0" anchor="t">
            <a:spAutoFit/>
          </a:bodyPr>
          <a:lstStyle/>
          <a:p>
            <a:pPr algn="ctr">
              <a:lnSpc>
                <a:spcPts val="2449"/>
              </a:lnSpc>
            </a:pPr>
            <a:r>
              <a:rPr lang="en-US" sz="2378">
                <a:solidFill>
                  <a:srgbClr val="FFFFFF"/>
                </a:solidFill>
                <a:latin typeface="HYWenHei"/>
                <a:ea typeface="HYWenHei"/>
                <a:cs typeface="HYWenHei"/>
                <a:sym typeface="HYWenHei"/>
              </a:rPr>
              <a:t>SHAINA JANA S. ALCANTARA</a:t>
            </a:r>
          </a:p>
          <a:p>
            <a:pPr algn="ctr">
              <a:lnSpc>
                <a:spcPts val="2449"/>
              </a:lnSpc>
            </a:pPr>
            <a:r>
              <a:rPr lang="en-US" sz="2378">
                <a:solidFill>
                  <a:srgbClr val="FFFFFF"/>
                </a:solidFill>
                <a:latin typeface="HYWenHei"/>
                <a:ea typeface="HYWenHei"/>
                <a:cs typeface="HYWenHei"/>
                <a:sym typeface="HYWenHei"/>
              </a:rPr>
              <a:t>SHAMANTA JOY S. ALCANTARA</a:t>
            </a:r>
          </a:p>
          <a:p>
            <a:pPr algn="ctr">
              <a:lnSpc>
                <a:spcPts val="2449"/>
              </a:lnSpc>
            </a:pPr>
            <a:endParaRPr lang="en-US" sz="2378">
              <a:solidFill>
                <a:srgbClr val="FFFFFF"/>
              </a:solidFill>
              <a:latin typeface="HYWenHei"/>
              <a:ea typeface="HYWenHei"/>
              <a:cs typeface="HYWenHei"/>
              <a:sym typeface="HYWenHei"/>
            </a:endParaRPr>
          </a:p>
          <a:p>
            <a:pPr algn="ctr">
              <a:lnSpc>
                <a:spcPts val="2449"/>
              </a:lnSpc>
            </a:pPr>
            <a:r>
              <a:rPr lang="en-US" sz="2378">
                <a:solidFill>
                  <a:srgbClr val="FFFFFF"/>
                </a:solidFill>
                <a:latin typeface="HYWenHei"/>
                <a:ea typeface="HYWenHei"/>
                <a:cs typeface="HYWenHei"/>
                <a:sym typeface="HYWenHei"/>
              </a:rPr>
              <a:t>BSCS 2A</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787100" y="3674241"/>
            <a:ext cx="6432963" cy="4408246"/>
            <a:chOff x="0" y="0"/>
            <a:chExt cx="8577284" cy="5877661"/>
          </a:xfrm>
        </p:grpSpPr>
        <p:sp>
          <p:nvSpPr>
            <p:cNvPr id="3" name="Freeform 3"/>
            <p:cNvSpPr/>
            <p:nvPr/>
          </p:nvSpPr>
          <p:spPr>
            <a:xfrm rot="-5400000">
              <a:off x="1349812" y="-1349812"/>
              <a:ext cx="5877661" cy="8577284"/>
            </a:xfrm>
            <a:custGeom>
              <a:avLst/>
              <a:gdLst/>
              <a:ahLst/>
              <a:cxnLst/>
              <a:rect l="l" t="t" r="r" b="b"/>
              <a:pathLst>
                <a:path w="5877661" h="8577284">
                  <a:moveTo>
                    <a:pt x="0" y="0"/>
                  </a:moveTo>
                  <a:lnTo>
                    <a:pt x="5877661" y="0"/>
                  </a:lnTo>
                  <a:lnTo>
                    <a:pt x="5877661" y="8577285"/>
                  </a:lnTo>
                  <a:lnTo>
                    <a:pt x="0" y="8577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22197" y="2025901"/>
              <a:ext cx="7332891" cy="1997309"/>
            </a:xfrm>
            <a:prstGeom prst="rect">
              <a:avLst/>
            </a:prstGeom>
          </p:spPr>
          <p:txBody>
            <a:bodyPr lIns="0" tIns="0" rIns="0" bIns="0" rtlCol="0" anchor="t">
              <a:spAutoFit/>
            </a:bodyPr>
            <a:lstStyle/>
            <a:p>
              <a:pPr marL="0" lvl="0" indent="0" algn="ctr">
                <a:lnSpc>
                  <a:spcPts val="9868"/>
                </a:lnSpc>
                <a:spcBef>
                  <a:spcPct val="0"/>
                </a:spcBef>
              </a:pPr>
              <a:r>
                <a:rPr lang="en-US" sz="10727">
                  <a:solidFill>
                    <a:srgbClr val="FFFFFF"/>
                  </a:solidFill>
                  <a:latin typeface="Perandory Condensed"/>
                  <a:ea typeface="Perandory Condensed"/>
                  <a:cs typeface="Perandory Condensed"/>
                  <a:sym typeface="Perandory Condensed"/>
                </a:rPr>
                <a:t>Defeat Ghosts</a:t>
              </a:r>
            </a:p>
          </p:txBody>
        </p:sp>
      </p:grpSp>
      <p:sp>
        <p:nvSpPr>
          <p:cNvPr id="5" name="Freeform 5"/>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Freeform 7"/>
          <p:cNvSpPr/>
          <p:nvPr/>
        </p:nvSpPr>
        <p:spPr>
          <a:xfrm flipH="1">
            <a:off x="873730" y="888764"/>
            <a:ext cx="3756206" cy="3277290"/>
          </a:xfrm>
          <a:custGeom>
            <a:avLst/>
            <a:gdLst/>
            <a:ahLst/>
            <a:cxnLst/>
            <a:rect l="l" t="t" r="r" b="b"/>
            <a:pathLst>
              <a:path w="3756206" h="3277290">
                <a:moveTo>
                  <a:pt x="3756206" y="0"/>
                </a:moveTo>
                <a:lnTo>
                  <a:pt x="0" y="0"/>
                </a:lnTo>
                <a:lnTo>
                  <a:pt x="0" y="3277289"/>
                </a:lnTo>
                <a:lnTo>
                  <a:pt x="3756206" y="3277289"/>
                </a:lnTo>
                <a:lnTo>
                  <a:pt x="375620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TextBox 8"/>
          <p:cNvSpPr txBox="1"/>
          <p:nvPr/>
        </p:nvSpPr>
        <p:spPr>
          <a:xfrm>
            <a:off x="873730" y="5086350"/>
            <a:ext cx="6369550" cy="2444751"/>
          </a:xfrm>
          <a:prstGeom prst="rect">
            <a:avLst/>
          </a:prstGeom>
        </p:spPr>
        <p:txBody>
          <a:bodyPr lIns="0" tIns="0" rIns="0" bIns="0" rtlCol="0" anchor="t">
            <a:spAutoFit/>
          </a:bodyPr>
          <a:lstStyle/>
          <a:p>
            <a:pPr algn="l">
              <a:lnSpc>
                <a:spcPts val="4899"/>
              </a:lnSpc>
            </a:pPr>
            <a:r>
              <a:rPr lang="en-US" sz="3499">
                <a:solidFill>
                  <a:srgbClr val="FFFFFF"/>
                </a:solidFill>
                <a:latin typeface="HYWenHei"/>
                <a:ea typeface="HYWenHei"/>
                <a:cs typeface="HYWenHei"/>
                <a:sym typeface="HYWenHei"/>
              </a:rPr>
              <a:t>Identify ghosts to banish by their power levels. The crypt will reorganize after each banishment. </a:t>
            </a:r>
          </a:p>
        </p:txBody>
      </p:sp>
      <p:sp>
        <p:nvSpPr>
          <p:cNvPr id="9" name="TextBox 9"/>
          <p:cNvSpPr txBox="1"/>
          <p:nvPr/>
        </p:nvSpPr>
        <p:spPr>
          <a:xfrm>
            <a:off x="4629936" y="1075680"/>
            <a:ext cx="12629364" cy="1345818"/>
          </a:xfrm>
          <a:prstGeom prst="rect">
            <a:avLst/>
          </a:prstGeom>
        </p:spPr>
        <p:txBody>
          <a:bodyPr lIns="0" tIns="0" rIns="0" bIns="0" rtlCol="0" anchor="t">
            <a:spAutoFit/>
          </a:bodyPr>
          <a:lstStyle/>
          <a:p>
            <a:pPr algn="r">
              <a:lnSpc>
                <a:spcPts val="8797"/>
              </a:lnSpc>
            </a:pPr>
            <a:r>
              <a:rPr lang="en-US" sz="10599">
                <a:solidFill>
                  <a:srgbClr val="FFFFFF"/>
                </a:solidFill>
                <a:latin typeface="Perandory Condensed"/>
                <a:ea typeface="Perandory Condensed"/>
                <a:cs typeface="Perandory Condensed"/>
                <a:sym typeface="Perandory Condensed"/>
              </a:rPr>
              <a:t>COMPLETE THE TASKS ON THE BOARD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873730" y="888764"/>
            <a:ext cx="3756206" cy="3277290"/>
          </a:xfrm>
          <a:custGeom>
            <a:avLst/>
            <a:gdLst/>
            <a:ahLst/>
            <a:cxnLst/>
            <a:rect l="l" t="t" r="r" b="b"/>
            <a:pathLst>
              <a:path w="3756206" h="3277290">
                <a:moveTo>
                  <a:pt x="3756206" y="0"/>
                </a:moveTo>
                <a:lnTo>
                  <a:pt x="0" y="0"/>
                </a:lnTo>
                <a:lnTo>
                  <a:pt x="0" y="3277289"/>
                </a:lnTo>
                <a:lnTo>
                  <a:pt x="3756206" y="3277289"/>
                </a:lnTo>
                <a:lnTo>
                  <a:pt x="37562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188082" y="3777975"/>
            <a:ext cx="13071218" cy="1396673"/>
          </a:xfrm>
          <a:custGeom>
            <a:avLst/>
            <a:gdLst/>
            <a:ahLst/>
            <a:cxnLst/>
            <a:rect l="l" t="t" r="r" b="b"/>
            <a:pathLst>
              <a:path w="13071218" h="1396673">
                <a:moveTo>
                  <a:pt x="0" y="0"/>
                </a:moveTo>
                <a:lnTo>
                  <a:pt x="13071218" y="0"/>
                </a:lnTo>
                <a:lnTo>
                  <a:pt x="13071218" y="1396673"/>
                </a:lnTo>
                <a:lnTo>
                  <a:pt x="0" y="1396673"/>
                </a:lnTo>
                <a:lnTo>
                  <a:pt x="0" y="0"/>
                </a:lnTo>
                <a:close/>
              </a:path>
            </a:pathLst>
          </a:custGeom>
          <a:blipFill>
            <a:blip r:embed="rId6"/>
            <a:stretch>
              <a:fillRect/>
            </a:stretch>
          </a:blipFill>
          <a:ln w="38100" cap="sq">
            <a:solidFill>
              <a:srgbClr val="FFFFFF"/>
            </a:solidFill>
            <a:prstDash val="solid"/>
            <a:miter/>
          </a:ln>
        </p:spPr>
        <p:txBody>
          <a:bodyPr/>
          <a:lstStyle/>
          <a:p>
            <a:endParaRPr lang="en-PH"/>
          </a:p>
        </p:txBody>
      </p:sp>
      <p:sp>
        <p:nvSpPr>
          <p:cNvPr id="6" name="Freeform 6"/>
          <p:cNvSpPr/>
          <p:nvPr/>
        </p:nvSpPr>
        <p:spPr>
          <a:xfrm>
            <a:off x="1887064" y="5594425"/>
            <a:ext cx="9764881" cy="2046031"/>
          </a:xfrm>
          <a:custGeom>
            <a:avLst/>
            <a:gdLst/>
            <a:ahLst/>
            <a:cxnLst/>
            <a:rect l="l" t="t" r="r" b="b"/>
            <a:pathLst>
              <a:path w="9764881" h="2046031">
                <a:moveTo>
                  <a:pt x="0" y="0"/>
                </a:moveTo>
                <a:lnTo>
                  <a:pt x="9764881" y="0"/>
                </a:lnTo>
                <a:lnTo>
                  <a:pt x="9764881" y="2046031"/>
                </a:lnTo>
                <a:lnTo>
                  <a:pt x="0" y="2046031"/>
                </a:lnTo>
                <a:lnTo>
                  <a:pt x="0" y="0"/>
                </a:lnTo>
                <a:close/>
              </a:path>
            </a:pathLst>
          </a:custGeom>
          <a:blipFill>
            <a:blip r:embed="rId7"/>
            <a:stretch>
              <a:fillRect t="-11172" b="-8287"/>
            </a:stretch>
          </a:blipFill>
          <a:ln w="38100" cap="sq">
            <a:solidFill>
              <a:srgbClr val="FFFFFF"/>
            </a:solidFill>
            <a:prstDash val="solid"/>
            <a:miter/>
          </a:ln>
        </p:spPr>
        <p:txBody>
          <a:bodyPr/>
          <a:lstStyle/>
          <a:p>
            <a:endParaRPr lang="en-PH"/>
          </a:p>
        </p:txBody>
      </p:sp>
      <p:sp>
        <p:nvSpPr>
          <p:cNvPr id="7" name="TextBox 7"/>
          <p:cNvSpPr txBox="1"/>
          <p:nvPr/>
        </p:nvSpPr>
        <p:spPr>
          <a:xfrm>
            <a:off x="4426350" y="1155464"/>
            <a:ext cx="12629364" cy="1345818"/>
          </a:xfrm>
          <a:prstGeom prst="rect">
            <a:avLst/>
          </a:prstGeom>
        </p:spPr>
        <p:txBody>
          <a:bodyPr lIns="0" tIns="0" rIns="0" bIns="0" rtlCol="0" anchor="t">
            <a:spAutoFit/>
          </a:bodyPr>
          <a:lstStyle/>
          <a:p>
            <a:pPr algn="r">
              <a:lnSpc>
                <a:spcPts val="8797"/>
              </a:lnSpc>
            </a:pPr>
            <a:r>
              <a:rPr lang="en-US" sz="10599">
                <a:solidFill>
                  <a:srgbClr val="FFFFFF"/>
                </a:solidFill>
                <a:latin typeface="Perandory Condensed"/>
                <a:ea typeface="Perandory Condensed"/>
                <a:cs typeface="Perandory Condensed"/>
                <a:sym typeface="Perandory Condensed"/>
              </a:rPr>
              <a:t>DEFEAT GHOSTS</a:t>
            </a:r>
          </a:p>
        </p:txBody>
      </p:sp>
      <p:sp>
        <p:nvSpPr>
          <p:cNvPr id="8" name="TextBox 8"/>
          <p:cNvSpPr txBox="1"/>
          <p:nvPr/>
        </p:nvSpPr>
        <p:spPr>
          <a:xfrm>
            <a:off x="4426350" y="2175452"/>
            <a:ext cx="6714048" cy="1200832"/>
          </a:xfrm>
          <a:prstGeom prst="rect">
            <a:avLst/>
          </a:prstGeom>
        </p:spPr>
        <p:txBody>
          <a:bodyPr lIns="0" tIns="0" rIns="0" bIns="0" rtlCol="0" anchor="t">
            <a:spAutoFit/>
          </a:bodyPr>
          <a:lstStyle/>
          <a:p>
            <a:pPr marL="0" lvl="0" indent="0" algn="ctr">
              <a:lnSpc>
                <a:spcPts val="8077"/>
              </a:lnSpc>
              <a:spcBef>
                <a:spcPct val="0"/>
              </a:spcBef>
            </a:pPr>
            <a:r>
              <a:rPr lang="en-US" sz="8779">
                <a:solidFill>
                  <a:srgbClr val="FFFFFF"/>
                </a:solidFill>
                <a:latin typeface="Perandory Condensed"/>
                <a:ea typeface="Perandory Condensed"/>
                <a:cs typeface="Perandory Condensed"/>
                <a:sym typeface="Perandory Condensed"/>
              </a:rPr>
              <a:t>lock your target</a:t>
            </a:r>
          </a:p>
        </p:txBody>
      </p:sp>
      <p:sp>
        <p:nvSpPr>
          <p:cNvPr id="9" name="TextBox 9"/>
          <p:cNvSpPr txBox="1"/>
          <p:nvPr/>
        </p:nvSpPr>
        <p:spPr>
          <a:xfrm>
            <a:off x="11836341" y="6365561"/>
            <a:ext cx="5422959" cy="1200832"/>
          </a:xfrm>
          <a:prstGeom prst="rect">
            <a:avLst/>
          </a:prstGeom>
        </p:spPr>
        <p:txBody>
          <a:bodyPr lIns="0" tIns="0" rIns="0" bIns="0" rtlCol="0" anchor="t">
            <a:spAutoFit/>
          </a:bodyPr>
          <a:lstStyle/>
          <a:p>
            <a:pPr marL="0" lvl="0" indent="0" algn="ctr">
              <a:lnSpc>
                <a:spcPts val="8077"/>
              </a:lnSpc>
              <a:spcBef>
                <a:spcPct val="0"/>
              </a:spcBef>
            </a:pPr>
            <a:r>
              <a:rPr lang="en-US" sz="8779">
                <a:solidFill>
                  <a:srgbClr val="FFFFFF"/>
                </a:solidFill>
                <a:latin typeface="Perandory Condensed"/>
                <a:ea typeface="Perandory Condensed"/>
                <a:cs typeface="Perandory Condensed"/>
                <a:sym typeface="Perandory Condensed"/>
              </a:rPr>
              <a:t>vanquish</a:t>
            </a:r>
          </a:p>
        </p:txBody>
      </p:sp>
      <p:sp>
        <p:nvSpPr>
          <p:cNvPr id="10" name="Freeform 10"/>
          <p:cNvSpPr/>
          <p:nvPr/>
        </p:nvSpPr>
        <p:spPr>
          <a:xfrm>
            <a:off x="4749258" y="3131371"/>
            <a:ext cx="5849489" cy="489824"/>
          </a:xfrm>
          <a:custGeom>
            <a:avLst/>
            <a:gdLst/>
            <a:ahLst/>
            <a:cxnLst/>
            <a:rect l="l" t="t" r="r" b="b"/>
            <a:pathLst>
              <a:path w="5849489" h="489824">
                <a:moveTo>
                  <a:pt x="0" y="0"/>
                </a:moveTo>
                <a:lnTo>
                  <a:pt x="5849489" y="0"/>
                </a:lnTo>
                <a:lnTo>
                  <a:pt x="5849489" y="489824"/>
                </a:lnTo>
                <a:lnTo>
                  <a:pt x="0" y="489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11" name="Freeform 11"/>
          <p:cNvSpPr/>
          <p:nvPr/>
        </p:nvSpPr>
        <p:spPr>
          <a:xfrm>
            <a:off x="12653929" y="7407177"/>
            <a:ext cx="3802723" cy="318432"/>
          </a:xfrm>
          <a:custGeom>
            <a:avLst/>
            <a:gdLst/>
            <a:ahLst/>
            <a:cxnLst/>
            <a:rect l="l" t="t" r="r" b="b"/>
            <a:pathLst>
              <a:path w="3802723" h="318432">
                <a:moveTo>
                  <a:pt x="0" y="0"/>
                </a:moveTo>
                <a:lnTo>
                  <a:pt x="3802723" y="0"/>
                </a:lnTo>
                <a:lnTo>
                  <a:pt x="3802723" y="318432"/>
                </a:lnTo>
                <a:lnTo>
                  <a:pt x="0" y="318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12" name="Freeform 12"/>
          <p:cNvSpPr/>
          <p:nvPr/>
        </p:nvSpPr>
        <p:spPr>
          <a:xfrm>
            <a:off x="1084614" y="8067860"/>
            <a:ext cx="11369780" cy="1715149"/>
          </a:xfrm>
          <a:custGeom>
            <a:avLst/>
            <a:gdLst/>
            <a:ahLst/>
            <a:cxnLst/>
            <a:rect l="l" t="t" r="r" b="b"/>
            <a:pathLst>
              <a:path w="11369780" h="1715149">
                <a:moveTo>
                  <a:pt x="0" y="0"/>
                </a:moveTo>
                <a:lnTo>
                  <a:pt x="11369780" y="0"/>
                </a:lnTo>
                <a:lnTo>
                  <a:pt x="11369780" y="1715149"/>
                </a:lnTo>
                <a:lnTo>
                  <a:pt x="0" y="1715149"/>
                </a:lnTo>
                <a:lnTo>
                  <a:pt x="0" y="0"/>
                </a:lnTo>
                <a:close/>
              </a:path>
            </a:pathLst>
          </a:custGeom>
          <a:blipFill>
            <a:blip r:embed="rId10"/>
            <a:stretch>
              <a:fillRect/>
            </a:stretch>
          </a:blipFill>
          <a:ln w="38100" cap="sq">
            <a:solidFill>
              <a:srgbClr val="FFFFFF"/>
            </a:solidFill>
            <a:prstDash val="solid"/>
            <a:miter/>
          </a:ln>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011451" y="2227644"/>
            <a:ext cx="6304919" cy="4006512"/>
            <a:chOff x="0" y="0"/>
            <a:chExt cx="8406558" cy="5342016"/>
          </a:xfrm>
        </p:grpSpPr>
        <p:sp>
          <p:nvSpPr>
            <p:cNvPr id="3" name="Freeform 3"/>
            <p:cNvSpPr/>
            <p:nvPr/>
          </p:nvSpPr>
          <p:spPr>
            <a:xfrm rot="-5400000">
              <a:off x="1532271" y="-1532271"/>
              <a:ext cx="5342016" cy="8406558"/>
            </a:xfrm>
            <a:custGeom>
              <a:avLst/>
              <a:gdLst/>
              <a:ahLst/>
              <a:cxnLst/>
              <a:rect l="l" t="t" r="r" b="b"/>
              <a:pathLst>
                <a:path w="5342016" h="8406558">
                  <a:moveTo>
                    <a:pt x="0" y="0"/>
                  </a:moveTo>
                  <a:lnTo>
                    <a:pt x="5342016" y="0"/>
                  </a:lnTo>
                  <a:lnTo>
                    <a:pt x="5342016" y="8406558"/>
                  </a:lnTo>
                  <a:lnTo>
                    <a:pt x="0" y="8406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304296" y="1155392"/>
              <a:ext cx="7797966" cy="3183633"/>
            </a:xfrm>
            <a:prstGeom prst="rect">
              <a:avLst/>
            </a:prstGeom>
          </p:spPr>
          <p:txBody>
            <a:bodyPr lIns="0" tIns="0" rIns="0" bIns="0" rtlCol="0" anchor="t">
              <a:spAutoFit/>
            </a:bodyPr>
            <a:lstStyle/>
            <a:p>
              <a:pPr marL="0" lvl="0" indent="0" algn="ctr">
                <a:lnSpc>
                  <a:spcPts val="8576"/>
                </a:lnSpc>
                <a:spcBef>
                  <a:spcPct val="0"/>
                </a:spcBef>
              </a:pPr>
              <a:r>
                <a:rPr lang="en-US" sz="9322">
                  <a:solidFill>
                    <a:srgbClr val="FFFFFF"/>
                  </a:solidFill>
                  <a:latin typeface="Perandory Condensed"/>
                  <a:ea typeface="Perandory Condensed"/>
                  <a:cs typeface="Perandory Condensed"/>
                  <a:sym typeface="Perandory Condensed"/>
                </a:rPr>
                <a:t>Switch Strategies</a:t>
              </a:r>
            </a:p>
          </p:txBody>
        </p:sp>
      </p:grpSp>
      <p:sp>
        <p:nvSpPr>
          <p:cNvPr id="5" name="Freeform 5"/>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TextBox 7"/>
          <p:cNvSpPr txBox="1"/>
          <p:nvPr/>
        </p:nvSpPr>
        <p:spPr>
          <a:xfrm>
            <a:off x="9106260" y="6728874"/>
            <a:ext cx="8115300" cy="2841620"/>
          </a:xfrm>
          <a:prstGeom prst="rect">
            <a:avLst/>
          </a:prstGeom>
        </p:spPr>
        <p:txBody>
          <a:bodyPr lIns="0" tIns="0" rIns="0" bIns="0" rtlCol="0" anchor="t">
            <a:spAutoFit/>
          </a:bodyPr>
          <a:lstStyle/>
          <a:p>
            <a:pPr algn="r">
              <a:lnSpc>
                <a:spcPts val="4550"/>
              </a:lnSpc>
            </a:pPr>
            <a:r>
              <a:rPr lang="en-US" sz="3250">
                <a:solidFill>
                  <a:srgbClr val="FFFFFF"/>
                </a:solidFill>
                <a:latin typeface="HYWenHei"/>
                <a:ea typeface="HYWenHei"/>
                <a:cs typeface="HYWenHei"/>
                <a:sym typeface="HYWenHei"/>
              </a:rPr>
              <a:t>Change between max-heap and min-heap strategies to control the strongest or weakest ghosts. Observe how this affects the crypt’s structure. </a:t>
            </a:r>
          </a:p>
        </p:txBody>
      </p:sp>
      <p:sp>
        <p:nvSpPr>
          <p:cNvPr id="8" name="TextBox 8"/>
          <p:cNvSpPr txBox="1"/>
          <p:nvPr/>
        </p:nvSpPr>
        <p:spPr>
          <a:xfrm>
            <a:off x="534546" y="597330"/>
            <a:ext cx="12629364" cy="1345818"/>
          </a:xfrm>
          <a:prstGeom prst="rect">
            <a:avLst/>
          </a:prstGeom>
        </p:spPr>
        <p:txBody>
          <a:bodyPr lIns="0" tIns="0" rIns="0" bIns="0" rtlCol="0" anchor="t">
            <a:spAutoFit/>
          </a:bodyPr>
          <a:lstStyle/>
          <a:p>
            <a:pPr algn="r">
              <a:lnSpc>
                <a:spcPts val="8797"/>
              </a:lnSpc>
            </a:pPr>
            <a:r>
              <a:rPr lang="en-US" sz="10599">
                <a:solidFill>
                  <a:srgbClr val="FFFFFF"/>
                </a:solidFill>
                <a:latin typeface="Perandory Condensed"/>
                <a:ea typeface="Perandory Condensed"/>
                <a:cs typeface="Perandory Condensed"/>
                <a:sym typeface="Perandory Condensed"/>
              </a:rPr>
              <a:t>COMPLETE THE TASKS ON THE BOARD</a:t>
            </a:r>
          </a:p>
        </p:txBody>
      </p:sp>
      <p:sp>
        <p:nvSpPr>
          <p:cNvPr id="9" name="Freeform 9"/>
          <p:cNvSpPr/>
          <p:nvPr/>
        </p:nvSpPr>
        <p:spPr>
          <a:xfrm>
            <a:off x="2801900" y="5143500"/>
            <a:ext cx="3248898" cy="2867153"/>
          </a:xfrm>
          <a:custGeom>
            <a:avLst/>
            <a:gdLst/>
            <a:ahLst/>
            <a:cxnLst/>
            <a:rect l="l" t="t" r="r" b="b"/>
            <a:pathLst>
              <a:path w="3248898" h="2867153">
                <a:moveTo>
                  <a:pt x="0" y="0"/>
                </a:moveTo>
                <a:lnTo>
                  <a:pt x="3248899" y="0"/>
                </a:lnTo>
                <a:lnTo>
                  <a:pt x="3248899" y="2867153"/>
                </a:lnTo>
                <a:lnTo>
                  <a:pt x="0" y="2867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10" name="Freeform 10"/>
          <p:cNvSpPr/>
          <p:nvPr/>
        </p:nvSpPr>
        <p:spPr>
          <a:xfrm>
            <a:off x="2553313" y="3190330"/>
            <a:ext cx="1047016" cy="679252"/>
          </a:xfrm>
          <a:custGeom>
            <a:avLst/>
            <a:gdLst/>
            <a:ahLst/>
            <a:cxnLst/>
            <a:rect l="l" t="t" r="r" b="b"/>
            <a:pathLst>
              <a:path w="1047016" h="679252">
                <a:moveTo>
                  <a:pt x="0" y="0"/>
                </a:moveTo>
                <a:lnTo>
                  <a:pt x="1047016" y="0"/>
                </a:lnTo>
                <a:lnTo>
                  <a:pt x="1047016" y="679252"/>
                </a:lnTo>
                <a:lnTo>
                  <a:pt x="0" y="679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11" name="Freeform 11"/>
          <p:cNvSpPr/>
          <p:nvPr/>
        </p:nvSpPr>
        <p:spPr>
          <a:xfrm rot="4955832">
            <a:off x="7415597" y="3984676"/>
            <a:ext cx="1092967" cy="1092967"/>
          </a:xfrm>
          <a:custGeom>
            <a:avLst/>
            <a:gdLst/>
            <a:ahLst/>
            <a:cxnLst/>
            <a:rect l="l" t="t" r="r" b="b"/>
            <a:pathLst>
              <a:path w="1092967" h="1092967">
                <a:moveTo>
                  <a:pt x="0" y="0"/>
                </a:moveTo>
                <a:lnTo>
                  <a:pt x="1092968" y="0"/>
                </a:lnTo>
                <a:lnTo>
                  <a:pt x="1092968" y="1092968"/>
                </a:lnTo>
                <a:lnTo>
                  <a:pt x="0" y="10929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16658917" y="4896341"/>
            <a:ext cx="1200766" cy="1059676"/>
          </a:xfrm>
          <a:custGeom>
            <a:avLst/>
            <a:gdLst/>
            <a:ahLst/>
            <a:cxnLst/>
            <a:rect l="l" t="t" r="r" b="b"/>
            <a:pathLst>
              <a:path w="1200766" h="1059676">
                <a:moveTo>
                  <a:pt x="1200766" y="0"/>
                </a:moveTo>
                <a:lnTo>
                  <a:pt x="0" y="0"/>
                </a:lnTo>
                <a:lnTo>
                  <a:pt x="0" y="1059675"/>
                </a:lnTo>
                <a:lnTo>
                  <a:pt x="1200766" y="1059675"/>
                </a:lnTo>
                <a:lnTo>
                  <a:pt x="120076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4649598" y="8673988"/>
            <a:ext cx="1047016" cy="679252"/>
          </a:xfrm>
          <a:custGeom>
            <a:avLst/>
            <a:gdLst/>
            <a:ahLst/>
            <a:cxnLst/>
            <a:rect l="l" t="t" r="r" b="b"/>
            <a:pathLst>
              <a:path w="1047016" h="679252">
                <a:moveTo>
                  <a:pt x="0" y="0"/>
                </a:moveTo>
                <a:lnTo>
                  <a:pt x="1047016" y="0"/>
                </a:lnTo>
                <a:lnTo>
                  <a:pt x="1047016" y="679252"/>
                </a:lnTo>
                <a:lnTo>
                  <a:pt x="0" y="679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Freeform 6"/>
          <p:cNvSpPr/>
          <p:nvPr/>
        </p:nvSpPr>
        <p:spPr>
          <a:xfrm>
            <a:off x="3485527" y="2213995"/>
            <a:ext cx="11316947" cy="1251190"/>
          </a:xfrm>
          <a:custGeom>
            <a:avLst/>
            <a:gdLst/>
            <a:ahLst/>
            <a:cxnLst/>
            <a:rect l="l" t="t" r="r" b="b"/>
            <a:pathLst>
              <a:path w="11316947" h="1251190">
                <a:moveTo>
                  <a:pt x="0" y="0"/>
                </a:moveTo>
                <a:lnTo>
                  <a:pt x="11316946" y="0"/>
                </a:lnTo>
                <a:lnTo>
                  <a:pt x="11316946" y="1251190"/>
                </a:lnTo>
                <a:lnTo>
                  <a:pt x="0" y="1251190"/>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7" name="Freeform 7"/>
          <p:cNvSpPr/>
          <p:nvPr/>
        </p:nvSpPr>
        <p:spPr>
          <a:xfrm>
            <a:off x="1563266" y="4259034"/>
            <a:ext cx="11250102" cy="2202742"/>
          </a:xfrm>
          <a:custGeom>
            <a:avLst/>
            <a:gdLst/>
            <a:ahLst/>
            <a:cxnLst/>
            <a:rect l="l" t="t" r="r" b="b"/>
            <a:pathLst>
              <a:path w="11250102" h="2202742">
                <a:moveTo>
                  <a:pt x="0" y="0"/>
                </a:moveTo>
                <a:lnTo>
                  <a:pt x="11250102" y="0"/>
                </a:lnTo>
                <a:lnTo>
                  <a:pt x="11250102" y="2202743"/>
                </a:lnTo>
                <a:lnTo>
                  <a:pt x="0" y="2202743"/>
                </a:lnTo>
                <a:lnTo>
                  <a:pt x="0" y="0"/>
                </a:lnTo>
                <a:close/>
              </a:path>
            </a:pathLst>
          </a:custGeom>
          <a:blipFill>
            <a:blip r:embed="rId9"/>
            <a:stretch>
              <a:fillRect/>
            </a:stretch>
          </a:blipFill>
          <a:ln w="38100" cap="sq">
            <a:solidFill>
              <a:srgbClr val="FFFFFF"/>
            </a:solidFill>
            <a:prstDash val="solid"/>
            <a:miter/>
          </a:ln>
        </p:spPr>
        <p:txBody>
          <a:bodyPr/>
          <a:lstStyle/>
          <a:p>
            <a:endParaRPr lang="en-PH"/>
          </a:p>
        </p:txBody>
      </p:sp>
      <p:sp>
        <p:nvSpPr>
          <p:cNvPr id="8" name="Freeform 8"/>
          <p:cNvSpPr/>
          <p:nvPr/>
        </p:nvSpPr>
        <p:spPr>
          <a:xfrm>
            <a:off x="6174529" y="6930959"/>
            <a:ext cx="10484388" cy="2082655"/>
          </a:xfrm>
          <a:custGeom>
            <a:avLst/>
            <a:gdLst/>
            <a:ahLst/>
            <a:cxnLst/>
            <a:rect l="l" t="t" r="r" b="b"/>
            <a:pathLst>
              <a:path w="10484388" h="2082655">
                <a:moveTo>
                  <a:pt x="0" y="0"/>
                </a:moveTo>
                <a:lnTo>
                  <a:pt x="10484388" y="0"/>
                </a:lnTo>
                <a:lnTo>
                  <a:pt x="10484388" y="2082655"/>
                </a:lnTo>
                <a:lnTo>
                  <a:pt x="0" y="2082655"/>
                </a:lnTo>
                <a:lnTo>
                  <a:pt x="0" y="0"/>
                </a:lnTo>
                <a:close/>
              </a:path>
            </a:pathLst>
          </a:custGeom>
          <a:blipFill>
            <a:blip r:embed="rId10"/>
            <a:stretch>
              <a:fillRect/>
            </a:stretch>
          </a:blipFill>
          <a:ln w="38100" cap="sq">
            <a:solidFill>
              <a:srgbClr val="FFFFFF"/>
            </a:solidFill>
            <a:prstDash val="solid"/>
            <a:miter/>
          </a:ln>
        </p:spPr>
        <p:txBody>
          <a:bodyPr/>
          <a:lstStyle/>
          <a:p>
            <a:endParaRPr lang="en-PH"/>
          </a:p>
        </p:txBody>
      </p:sp>
      <p:sp>
        <p:nvSpPr>
          <p:cNvPr id="9" name="TextBox 9"/>
          <p:cNvSpPr txBox="1"/>
          <p:nvPr/>
        </p:nvSpPr>
        <p:spPr>
          <a:xfrm>
            <a:off x="534546" y="597330"/>
            <a:ext cx="7728779" cy="1345818"/>
          </a:xfrm>
          <a:prstGeom prst="rect">
            <a:avLst/>
          </a:prstGeom>
        </p:spPr>
        <p:txBody>
          <a:bodyPr lIns="0" tIns="0" rIns="0" bIns="0" rtlCol="0" anchor="t">
            <a:spAutoFit/>
          </a:bodyPr>
          <a:lstStyle/>
          <a:p>
            <a:pPr algn="just">
              <a:lnSpc>
                <a:spcPts val="8797"/>
              </a:lnSpc>
            </a:pPr>
            <a:r>
              <a:rPr lang="en-US" sz="10599">
                <a:solidFill>
                  <a:srgbClr val="FFFFFF"/>
                </a:solidFill>
                <a:latin typeface="Perandory Condensed"/>
                <a:ea typeface="Perandory Condensed"/>
                <a:cs typeface="Perandory Condensed"/>
                <a:sym typeface="Perandory Condensed"/>
              </a:rPr>
              <a:t>SWITCH STRATEGIES</a:t>
            </a:r>
          </a:p>
        </p:txBody>
      </p:sp>
      <p:sp>
        <p:nvSpPr>
          <p:cNvPr id="10" name="TextBox 10"/>
          <p:cNvSpPr txBox="1"/>
          <p:nvPr/>
        </p:nvSpPr>
        <p:spPr>
          <a:xfrm>
            <a:off x="13516768" y="4392384"/>
            <a:ext cx="1899937" cy="1200832"/>
          </a:xfrm>
          <a:prstGeom prst="rect">
            <a:avLst/>
          </a:prstGeom>
        </p:spPr>
        <p:txBody>
          <a:bodyPr lIns="0" tIns="0" rIns="0" bIns="0" rtlCol="0" anchor="t">
            <a:spAutoFit/>
          </a:bodyPr>
          <a:lstStyle/>
          <a:p>
            <a:pPr marL="0" lvl="0" indent="0" algn="ctr">
              <a:lnSpc>
                <a:spcPts val="8077"/>
              </a:lnSpc>
              <a:spcBef>
                <a:spcPct val="0"/>
              </a:spcBef>
            </a:pPr>
            <a:r>
              <a:rPr lang="en-US" sz="8779">
                <a:solidFill>
                  <a:srgbClr val="FFFFFF"/>
                </a:solidFill>
                <a:latin typeface="Perandory Condensed"/>
                <a:ea typeface="Perandory Condensed"/>
                <a:cs typeface="Perandory Condensed"/>
                <a:sym typeface="Perandory Condensed"/>
              </a:rPr>
              <a:t>MIN</a:t>
            </a:r>
          </a:p>
        </p:txBody>
      </p:sp>
      <p:sp>
        <p:nvSpPr>
          <p:cNvPr id="11" name="TextBox 11"/>
          <p:cNvSpPr txBox="1"/>
          <p:nvPr/>
        </p:nvSpPr>
        <p:spPr>
          <a:xfrm>
            <a:off x="2535558" y="7191868"/>
            <a:ext cx="1899937" cy="1200832"/>
          </a:xfrm>
          <a:prstGeom prst="rect">
            <a:avLst/>
          </a:prstGeom>
        </p:spPr>
        <p:txBody>
          <a:bodyPr lIns="0" tIns="0" rIns="0" bIns="0" rtlCol="0" anchor="t">
            <a:spAutoFit/>
          </a:bodyPr>
          <a:lstStyle/>
          <a:p>
            <a:pPr marL="0" lvl="0" indent="0" algn="ctr">
              <a:lnSpc>
                <a:spcPts val="8077"/>
              </a:lnSpc>
              <a:spcBef>
                <a:spcPct val="0"/>
              </a:spcBef>
            </a:pPr>
            <a:r>
              <a:rPr lang="en-US" sz="8779">
                <a:solidFill>
                  <a:srgbClr val="FFFFFF"/>
                </a:solidFill>
                <a:latin typeface="Perandory Condensed"/>
                <a:ea typeface="Perandory Condensed"/>
                <a:cs typeface="Perandory Condensed"/>
                <a:sym typeface="Perandory Condensed"/>
              </a:rPr>
              <a:t>mAX</a:t>
            </a:r>
          </a:p>
        </p:txBody>
      </p:sp>
      <p:sp>
        <p:nvSpPr>
          <p:cNvPr id="12" name="Freeform 12"/>
          <p:cNvSpPr/>
          <p:nvPr/>
        </p:nvSpPr>
        <p:spPr>
          <a:xfrm>
            <a:off x="13360243" y="5407905"/>
            <a:ext cx="2212987" cy="185311"/>
          </a:xfrm>
          <a:custGeom>
            <a:avLst/>
            <a:gdLst/>
            <a:ahLst/>
            <a:cxnLst/>
            <a:rect l="l" t="t" r="r" b="b"/>
            <a:pathLst>
              <a:path w="2212987" h="185311">
                <a:moveTo>
                  <a:pt x="0" y="0"/>
                </a:moveTo>
                <a:lnTo>
                  <a:pt x="2212987" y="0"/>
                </a:lnTo>
                <a:lnTo>
                  <a:pt x="2212987" y="185311"/>
                </a:lnTo>
                <a:lnTo>
                  <a:pt x="0" y="1853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13" name="Freeform 13"/>
          <p:cNvSpPr/>
          <p:nvPr/>
        </p:nvSpPr>
        <p:spPr>
          <a:xfrm>
            <a:off x="2379033" y="8207389"/>
            <a:ext cx="2212987" cy="185311"/>
          </a:xfrm>
          <a:custGeom>
            <a:avLst/>
            <a:gdLst/>
            <a:ahLst/>
            <a:cxnLst/>
            <a:rect l="l" t="t" r="r" b="b"/>
            <a:pathLst>
              <a:path w="2212987" h="185311">
                <a:moveTo>
                  <a:pt x="0" y="0"/>
                </a:moveTo>
                <a:lnTo>
                  <a:pt x="2212987" y="0"/>
                </a:lnTo>
                <a:lnTo>
                  <a:pt x="2212987" y="185311"/>
                </a:lnTo>
                <a:lnTo>
                  <a:pt x="0" y="1853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657796"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0654992" y="3633822"/>
            <a:ext cx="2736292" cy="3019357"/>
          </a:xfrm>
          <a:custGeom>
            <a:avLst/>
            <a:gdLst/>
            <a:ahLst/>
            <a:cxnLst/>
            <a:rect l="l" t="t" r="r" b="b"/>
            <a:pathLst>
              <a:path w="2736292" h="3019357">
                <a:moveTo>
                  <a:pt x="0" y="0"/>
                </a:moveTo>
                <a:lnTo>
                  <a:pt x="2736292" y="0"/>
                </a:lnTo>
                <a:lnTo>
                  <a:pt x="2736292" y="3019356"/>
                </a:lnTo>
                <a:lnTo>
                  <a:pt x="0" y="3019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770035" y="5749925"/>
            <a:ext cx="9884957" cy="3304778"/>
          </a:xfrm>
          <a:prstGeom prst="rect">
            <a:avLst/>
          </a:prstGeom>
        </p:spPr>
        <p:txBody>
          <a:bodyPr lIns="0" tIns="0" rIns="0" bIns="0" rtlCol="0" anchor="t">
            <a:spAutoFit/>
          </a:bodyPr>
          <a:lstStyle/>
          <a:p>
            <a:pPr algn="l">
              <a:lnSpc>
                <a:spcPts val="5271"/>
              </a:lnSpc>
            </a:pPr>
            <a:r>
              <a:rPr lang="en-US" sz="3765">
                <a:solidFill>
                  <a:srgbClr val="FFFFFF"/>
                </a:solidFill>
                <a:latin typeface="HYWenHei"/>
                <a:ea typeface="HYWenHei"/>
                <a:cs typeface="HYWenHei"/>
                <a:sym typeface="HYWenHei"/>
              </a:rPr>
              <a:t>Ensure that only valid ghost power levels are entered. If you try to summon ghosts with negative power or defeat ghosts not present, handle the error gracefully. </a:t>
            </a:r>
          </a:p>
        </p:txBody>
      </p:sp>
      <p:sp>
        <p:nvSpPr>
          <p:cNvPr id="6" name="TextBox 6"/>
          <p:cNvSpPr txBox="1"/>
          <p:nvPr/>
        </p:nvSpPr>
        <p:spPr>
          <a:xfrm>
            <a:off x="6806624" y="464682"/>
            <a:ext cx="10452676" cy="2190750"/>
          </a:xfrm>
          <a:prstGeom prst="rect">
            <a:avLst/>
          </a:prstGeom>
        </p:spPr>
        <p:txBody>
          <a:bodyPr lIns="0" tIns="0" rIns="0" bIns="0" rtlCol="0" anchor="t">
            <a:spAutoFit/>
          </a:bodyPr>
          <a:lstStyle/>
          <a:p>
            <a:pPr algn="r">
              <a:lnSpc>
                <a:spcPts val="16800"/>
              </a:lnSpc>
            </a:pPr>
            <a:r>
              <a:rPr lang="en-US" sz="12000">
                <a:solidFill>
                  <a:srgbClr val="FFFFFF"/>
                </a:solidFill>
                <a:latin typeface="Perandory Condensed"/>
                <a:ea typeface="Perandory Condensed"/>
                <a:cs typeface="Perandory Condensed"/>
                <a:sym typeface="Perandory Condensed"/>
              </a:rPr>
              <a:t>HANDLE GHOSTLY INPUTS</a:t>
            </a:r>
          </a:p>
        </p:txBody>
      </p:sp>
      <p:sp>
        <p:nvSpPr>
          <p:cNvPr id="7" name="Freeform 7"/>
          <p:cNvSpPr/>
          <p:nvPr/>
        </p:nvSpPr>
        <p:spPr>
          <a:xfrm flipH="1">
            <a:off x="1258268" y="900093"/>
            <a:ext cx="2694563" cy="4243407"/>
          </a:xfrm>
          <a:custGeom>
            <a:avLst/>
            <a:gdLst/>
            <a:ahLst/>
            <a:cxnLst/>
            <a:rect l="l" t="t" r="r" b="b"/>
            <a:pathLst>
              <a:path w="2694563" h="4243407">
                <a:moveTo>
                  <a:pt x="2694563" y="0"/>
                </a:moveTo>
                <a:lnTo>
                  <a:pt x="0" y="0"/>
                </a:lnTo>
                <a:lnTo>
                  <a:pt x="0" y="4243407"/>
                </a:lnTo>
                <a:lnTo>
                  <a:pt x="2694563" y="4243407"/>
                </a:lnTo>
                <a:lnTo>
                  <a:pt x="269456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7079117" y="2540854"/>
            <a:ext cx="1092967" cy="1092967"/>
          </a:xfrm>
          <a:custGeom>
            <a:avLst/>
            <a:gdLst/>
            <a:ahLst/>
            <a:cxnLst/>
            <a:rect l="l" t="t" r="r" b="b"/>
            <a:pathLst>
              <a:path w="1092967" h="1092967">
                <a:moveTo>
                  <a:pt x="0" y="0"/>
                </a:moveTo>
                <a:lnTo>
                  <a:pt x="1092967" y="0"/>
                </a:lnTo>
                <a:lnTo>
                  <a:pt x="1092967" y="1092968"/>
                </a:lnTo>
                <a:lnTo>
                  <a:pt x="0" y="10929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9" name="Freeform 9"/>
          <p:cNvSpPr/>
          <p:nvPr/>
        </p:nvSpPr>
        <p:spPr>
          <a:xfrm rot="4955832">
            <a:off x="14839227" y="5493393"/>
            <a:ext cx="1092967" cy="1092967"/>
          </a:xfrm>
          <a:custGeom>
            <a:avLst/>
            <a:gdLst/>
            <a:ahLst/>
            <a:cxnLst/>
            <a:rect l="l" t="t" r="r" b="b"/>
            <a:pathLst>
              <a:path w="1092967" h="1092967">
                <a:moveTo>
                  <a:pt x="0" y="0"/>
                </a:moveTo>
                <a:lnTo>
                  <a:pt x="1092968" y="0"/>
                </a:lnTo>
                <a:lnTo>
                  <a:pt x="1092968" y="1092967"/>
                </a:lnTo>
                <a:lnTo>
                  <a:pt x="0" y="1092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657796"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816149" y="464682"/>
            <a:ext cx="10452676" cy="2190750"/>
          </a:xfrm>
          <a:prstGeom prst="rect">
            <a:avLst/>
          </a:prstGeom>
        </p:spPr>
        <p:txBody>
          <a:bodyPr lIns="0" tIns="0" rIns="0" bIns="0" rtlCol="0" anchor="t">
            <a:spAutoFit/>
          </a:bodyPr>
          <a:lstStyle/>
          <a:p>
            <a:pPr algn="r">
              <a:lnSpc>
                <a:spcPts val="16800"/>
              </a:lnSpc>
            </a:pPr>
            <a:r>
              <a:rPr lang="en-US" sz="12000">
                <a:solidFill>
                  <a:srgbClr val="FFFFFF"/>
                </a:solidFill>
                <a:latin typeface="Perandory Condensed"/>
                <a:ea typeface="Perandory Condensed"/>
                <a:cs typeface="Perandory Condensed"/>
                <a:sym typeface="Perandory Condensed"/>
              </a:rPr>
              <a:t>HANDLE GHOSTLY INPUTS</a:t>
            </a:r>
          </a:p>
        </p:txBody>
      </p:sp>
      <p:sp>
        <p:nvSpPr>
          <p:cNvPr id="5" name="Freeform 5"/>
          <p:cNvSpPr/>
          <p:nvPr/>
        </p:nvSpPr>
        <p:spPr>
          <a:xfrm flipH="1">
            <a:off x="1258268" y="900093"/>
            <a:ext cx="2694563" cy="4243407"/>
          </a:xfrm>
          <a:custGeom>
            <a:avLst/>
            <a:gdLst/>
            <a:ahLst/>
            <a:cxnLst/>
            <a:rect l="l" t="t" r="r" b="b"/>
            <a:pathLst>
              <a:path w="2694563" h="4243407">
                <a:moveTo>
                  <a:pt x="2694563" y="0"/>
                </a:moveTo>
                <a:lnTo>
                  <a:pt x="0" y="0"/>
                </a:lnTo>
                <a:lnTo>
                  <a:pt x="0" y="4243407"/>
                </a:lnTo>
                <a:lnTo>
                  <a:pt x="2694563" y="4243407"/>
                </a:lnTo>
                <a:lnTo>
                  <a:pt x="269456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a:off x="887442" y="5668209"/>
            <a:ext cx="1092967" cy="1092967"/>
          </a:xfrm>
          <a:custGeom>
            <a:avLst/>
            <a:gdLst/>
            <a:ahLst/>
            <a:cxnLst/>
            <a:rect l="l" t="t" r="r" b="b"/>
            <a:pathLst>
              <a:path w="1092967" h="1092967">
                <a:moveTo>
                  <a:pt x="0" y="0"/>
                </a:moveTo>
                <a:lnTo>
                  <a:pt x="1092968" y="0"/>
                </a:lnTo>
                <a:lnTo>
                  <a:pt x="1092968" y="1092967"/>
                </a:lnTo>
                <a:lnTo>
                  <a:pt x="0" y="1092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7" name="Freeform 7"/>
          <p:cNvSpPr/>
          <p:nvPr/>
        </p:nvSpPr>
        <p:spPr>
          <a:xfrm rot="4955832">
            <a:off x="16463501" y="4268695"/>
            <a:ext cx="1092967" cy="1092967"/>
          </a:xfrm>
          <a:custGeom>
            <a:avLst/>
            <a:gdLst/>
            <a:ahLst/>
            <a:cxnLst/>
            <a:rect l="l" t="t" r="r" b="b"/>
            <a:pathLst>
              <a:path w="1092967" h="1092967">
                <a:moveTo>
                  <a:pt x="0" y="0"/>
                </a:moveTo>
                <a:lnTo>
                  <a:pt x="1092967" y="0"/>
                </a:lnTo>
                <a:lnTo>
                  <a:pt x="1092967" y="1092967"/>
                </a:lnTo>
                <a:lnTo>
                  <a:pt x="0" y="1092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4426350" y="3981196"/>
            <a:ext cx="11488081" cy="1881323"/>
          </a:xfrm>
          <a:custGeom>
            <a:avLst/>
            <a:gdLst/>
            <a:ahLst/>
            <a:cxnLst/>
            <a:rect l="l" t="t" r="r" b="b"/>
            <a:pathLst>
              <a:path w="11488081" h="1881323">
                <a:moveTo>
                  <a:pt x="0" y="0"/>
                </a:moveTo>
                <a:lnTo>
                  <a:pt x="11488080" y="0"/>
                </a:lnTo>
                <a:lnTo>
                  <a:pt x="11488080" y="1881324"/>
                </a:lnTo>
                <a:lnTo>
                  <a:pt x="0" y="1881324"/>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9" name="Freeform 9"/>
          <p:cNvSpPr/>
          <p:nvPr/>
        </p:nvSpPr>
        <p:spPr>
          <a:xfrm>
            <a:off x="3142085" y="6500695"/>
            <a:ext cx="11625416" cy="1779662"/>
          </a:xfrm>
          <a:custGeom>
            <a:avLst/>
            <a:gdLst/>
            <a:ahLst/>
            <a:cxnLst/>
            <a:rect l="l" t="t" r="r" b="b"/>
            <a:pathLst>
              <a:path w="11625416" h="1779662">
                <a:moveTo>
                  <a:pt x="0" y="0"/>
                </a:moveTo>
                <a:lnTo>
                  <a:pt x="11625415" y="0"/>
                </a:lnTo>
                <a:lnTo>
                  <a:pt x="11625415" y="1779661"/>
                </a:lnTo>
                <a:lnTo>
                  <a:pt x="0" y="1779661"/>
                </a:lnTo>
                <a:lnTo>
                  <a:pt x="0" y="0"/>
                </a:lnTo>
                <a:close/>
              </a:path>
            </a:pathLst>
          </a:custGeom>
          <a:blipFill>
            <a:blip r:embed="rId9"/>
            <a:stretch>
              <a:fillRect/>
            </a:stretch>
          </a:blipFill>
          <a:ln w="38100" cap="sq">
            <a:solidFill>
              <a:srgbClr val="FFFFFF"/>
            </a:solidFill>
            <a:prstDash val="solid"/>
            <a:miter/>
          </a:ln>
        </p:spPr>
        <p:txBody>
          <a:bodyPr/>
          <a:lstStyle/>
          <a:p>
            <a:endParaRPr lang="en-PH"/>
          </a:p>
        </p:txBody>
      </p:sp>
      <p:sp>
        <p:nvSpPr>
          <p:cNvPr id="10" name="TextBox 10"/>
          <p:cNvSpPr txBox="1"/>
          <p:nvPr/>
        </p:nvSpPr>
        <p:spPr>
          <a:xfrm>
            <a:off x="4243139" y="2511855"/>
            <a:ext cx="4509284" cy="978818"/>
          </a:xfrm>
          <a:prstGeom prst="rect">
            <a:avLst/>
          </a:prstGeom>
        </p:spPr>
        <p:txBody>
          <a:bodyPr lIns="0" tIns="0" rIns="0" bIns="0" rtlCol="0" anchor="t">
            <a:spAutoFit/>
          </a:bodyPr>
          <a:lstStyle/>
          <a:p>
            <a:pPr marL="0" lvl="0" indent="0" algn="ctr">
              <a:lnSpc>
                <a:spcPts val="6675"/>
              </a:lnSpc>
              <a:spcBef>
                <a:spcPct val="0"/>
              </a:spcBef>
            </a:pPr>
            <a:r>
              <a:rPr lang="en-US" sz="7255">
                <a:solidFill>
                  <a:srgbClr val="FFFFFF"/>
                </a:solidFill>
                <a:latin typeface="Perandory Condensed"/>
                <a:ea typeface="Perandory Condensed"/>
                <a:cs typeface="Perandory Condensed"/>
                <a:sym typeface="Perandory Condensed"/>
              </a:rPr>
              <a:t>no input (task 1)</a:t>
            </a:r>
          </a:p>
        </p:txBody>
      </p:sp>
      <p:sp>
        <p:nvSpPr>
          <p:cNvPr id="11" name="Freeform 11"/>
          <p:cNvSpPr/>
          <p:nvPr/>
        </p:nvSpPr>
        <p:spPr>
          <a:xfrm>
            <a:off x="4243139" y="3294092"/>
            <a:ext cx="4509284" cy="377598"/>
          </a:xfrm>
          <a:custGeom>
            <a:avLst/>
            <a:gdLst/>
            <a:ahLst/>
            <a:cxnLst/>
            <a:rect l="l" t="t" r="r" b="b"/>
            <a:pathLst>
              <a:path w="4509284" h="377598">
                <a:moveTo>
                  <a:pt x="0" y="0"/>
                </a:moveTo>
                <a:lnTo>
                  <a:pt x="4509284" y="0"/>
                </a:lnTo>
                <a:lnTo>
                  <a:pt x="4509284" y="377597"/>
                </a:lnTo>
                <a:lnTo>
                  <a:pt x="0" y="3775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
        <p:nvSpPr>
          <p:cNvPr id="12" name="TextBox 12"/>
          <p:cNvSpPr txBox="1"/>
          <p:nvPr/>
        </p:nvSpPr>
        <p:spPr>
          <a:xfrm>
            <a:off x="1066167" y="8642054"/>
            <a:ext cx="6353944" cy="978818"/>
          </a:xfrm>
          <a:prstGeom prst="rect">
            <a:avLst/>
          </a:prstGeom>
        </p:spPr>
        <p:txBody>
          <a:bodyPr lIns="0" tIns="0" rIns="0" bIns="0" rtlCol="0" anchor="t">
            <a:spAutoFit/>
          </a:bodyPr>
          <a:lstStyle/>
          <a:p>
            <a:pPr marL="0" lvl="0" indent="0" algn="ctr">
              <a:lnSpc>
                <a:spcPts val="6675"/>
              </a:lnSpc>
              <a:spcBef>
                <a:spcPct val="0"/>
              </a:spcBef>
            </a:pPr>
            <a:r>
              <a:rPr lang="en-US" sz="7255">
                <a:solidFill>
                  <a:srgbClr val="FFFFFF"/>
                </a:solidFill>
                <a:latin typeface="Perandory Condensed"/>
                <a:ea typeface="Perandory Condensed"/>
                <a:cs typeface="Perandory Condensed"/>
                <a:sym typeface="Perandory Condensed"/>
              </a:rPr>
              <a:t>nEGATIVE input (task 1)</a:t>
            </a:r>
          </a:p>
        </p:txBody>
      </p:sp>
      <p:sp>
        <p:nvSpPr>
          <p:cNvPr id="13" name="Freeform 13"/>
          <p:cNvSpPr/>
          <p:nvPr/>
        </p:nvSpPr>
        <p:spPr>
          <a:xfrm>
            <a:off x="1066167" y="9421726"/>
            <a:ext cx="6353944" cy="532066"/>
          </a:xfrm>
          <a:custGeom>
            <a:avLst/>
            <a:gdLst/>
            <a:ahLst/>
            <a:cxnLst/>
            <a:rect l="l" t="t" r="r" b="b"/>
            <a:pathLst>
              <a:path w="6353944" h="532066">
                <a:moveTo>
                  <a:pt x="0" y="0"/>
                </a:moveTo>
                <a:lnTo>
                  <a:pt x="6353944" y="0"/>
                </a:lnTo>
                <a:lnTo>
                  <a:pt x="6353944" y="532066"/>
                </a:lnTo>
                <a:lnTo>
                  <a:pt x="0" y="5320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657796"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806624" y="464682"/>
            <a:ext cx="10452676" cy="2190750"/>
          </a:xfrm>
          <a:prstGeom prst="rect">
            <a:avLst/>
          </a:prstGeom>
        </p:spPr>
        <p:txBody>
          <a:bodyPr lIns="0" tIns="0" rIns="0" bIns="0" rtlCol="0" anchor="t">
            <a:spAutoFit/>
          </a:bodyPr>
          <a:lstStyle/>
          <a:p>
            <a:pPr algn="r">
              <a:lnSpc>
                <a:spcPts val="16800"/>
              </a:lnSpc>
            </a:pPr>
            <a:r>
              <a:rPr lang="en-US" sz="12000">
                <a:solidFill>
                  <a:srgbClr val="FFFFFF"/>
                </a:solidFill>
                <a:latin typeface="Perandory Condensed"/>
                <a:ea typeface="Perandory Condensed"/>
                <a:cs typeface="Perandory Condensed"/>
                <a:sym typeface="Perandory Condensed"/>
              </a:rPr>
              <a:t>HANDLE GHOSTLY INPUTS</a:t>
            </a:r>
          </a:p>
        </p:txBody>
      </p:sp>
      <p:sp>
        <p:nvSpPr>
          <p:cNvPr id="5" name="Freeform 5"/>
          <p:cNvSpPr/>
          <p:nvPr/>
        </p:nvSpPr>
        <p:spPr>
          <a:xfrm flipH="1">
            <a:off x="1258268" y="900093"/>
            <a:ext cx="2694563" cy="4243407"/>
          </a:xfrm>
          <a:custGeom>
            <a:avLst/>
            <a:gdLst/>
            <a:ahLst/>
            <a:cxnLst/>
            <a:rect l="l" t="t" r="r" b="b"/>
            <a:pathLst>
              <a:path w="2694563" h="4243407">
                <a:moveTo>
                  <a:pt x="2694563" y="0"/>
                </a:moveTo>
                <a:lnTo>
                  <a:pt x="0" y="0"/>
                </a:lnTo>
                <a:lnTo>
                  <a:pt x="0" y="4243407"/>
                </a:lnTo>
                <a:lnTo>
                  <a:pt x="2694563" y="4243407"/>
                </a:lnTo>
                <a:lnTo>
                  <a:pt x="269456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a:off x="5070003" y="280148"/>
            <a:ext cx="1092967" cy="1092967"/>
          </a:xfrm>
          <a:custGeom>
            <a:avLst/>
            <a:gdLst/>
            <a:ahLst/>
            <a:cxnLst/>
            <a:rect l="l" t="t" r="r" b="b"/>
            <a:pathLst>
              <a:path w="1092967" h="1092967">
                <a:moveTo>
                  <a:pt x="0" y="0"/>
                </a:moveTo>
                <a:lnTo>
                  <a:pt x="1092967" y="0"/>
                </a:lnTo>
                <a:lnTo>
                  <a:pt x="1092967" y="1092968"/>
                </a:lnTo>
                <a:lnTo>
                  <a:pt x="0" y="1092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7" name="Freeform 7"/>
          <p:cNvSpPr/>
          <p:nvPr/>
        </p:nvSpPr>
        <p:spPr>
          <a:xfrm rot="4955832">
            <a:off x="14839227" y="5493393"/>
            <a:ext cx="1092967" cy="1092967"/>
          </a:xfrm>
          <a:custGeom>
            <a:avLst/>
            <a:gdLst/>
            <a:ahLst/>
            <a:cxnLst/>
            <a:rect l="l" t="t" r="r" b="b"/>
            <a:pathLst>
              <a:path w="1092967" h="1092967">
                <a:moveTo>
                  <a:pt x="0" y="0"/>
                </a:moveTo>
                <a:lnTo>
                  <a:pt x="1092968" y="0"/>
                </a:lnTo>
                <a:lnTo>
                  <a:pt x="1092968" y="1092967"/>
                </a:lnTo>
                <a:lnTo>
                  <a:pt x="0" y="1092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1050309" y="7500722"/>
            <a:ext cx="12955611" cy="1205770"/>
          </a:xfrm>
          <a:custGeom>
            <a:avLst/>
            <a:gdLst/>
            <a:ahLst/>
            <a:cxnLst/>
            <a:rect l="l" t="t" r="r" b="b"/>
            <a:pathLst>
              <a:path w="12955611" h="1205770">
                <a:moveTo>
                  <a:pt x="0" y="0"/>
                </a:moveTo>
                <a:lnTo>
                  <a:pt x="12955611" y="0"/>
                </a:lnTo>
                <a:lnTo>
                  <a:pt x="12955611" y="1205770"/>
                </a:lnTo>
                <a:lnTo>
                  <a:pt x="0" y="1205770"/>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9" name="Freeform 9"/>
          <p:cNvSpPr/>
          <p:nvPr/>
        </p:nvSpPr>
        <p:spPr>
          <a:xfrm>
            <a:off x="4426350" y="3952348"/>
            <a:ext cx="13079909" cy="1310448"/>
          </a:xfrm>
          <a:custGeom>
            <a:avLst/>
            <a:gdLst/>
            <a:ahLst/>
            <a:cxnLst/>
            <a:rect l="l" t="t" r="r" b="b"/>
            <a:pathLst>
              <a:path w="13079909" h="1310448">
                <a:moveTo>
                  <a:pt x="0" y="0"/>
                </a:moveTo>
                <a:lnTo>
                  <a:pt x="13079908" y="0"/>
                </a:lnTo>
                <a:lnTo>
                  <a:pt x="13079908" y="1310447"/>
                </a:lnTo>
                <a:lnTo>
                  <a:pt x="0" y="1310447"/>
                </a:lnTo>
                <a:lnTo>
                  <a:pt x="0" y="0"/>
                </a:lnTo>
                <a:close/>
              </a:path>
            </a:pathLst>
          </a:custGeom>
          <a:blipFill>
            <a:blip r:embed="rId9"/>
            <a:stretch>
              <a:fillRect/>
            </a:stretch>
          </a:blipFill>
          <a:ln w="38100" cap="sq">
            <a:solidFill>
              <a:srgbClr val="FFFFFF"/>
            </a:solidFill>
            <a:prstDash val="solid"/>
            <a:miter/>
          </a:ln>
        </p:spPr>
        <p:txBody>
          <a:bodyPr/>
          <a:lstStyle/>
          <a:p>
            <a:endParaRPr lang="en-PH"/>
          </a:p>
        </p:txBody>
      </p:sp>
      <p:sp>
        <p:nvSpPr>
          <p:cNvPr id="10" name="TextBox 10"/>
          <p:cNvSpPr txBox="1"/>
          <p:nvPr/>
        </p:nvSpPr>
        <p:spPr>
          <a:xfrm>
            <a:off x="4426350" y="2483280"/>
            <a:ext cx="5710355" cy="933641"/>
          </a:xfrm>
          <a:prstGeom prst="rect">
            <a:avLst/>
          </a:prstGeom>
        </p:spPr>
        <p:txBody>
          <a:bodyPr lIns="0" tIns="0" rIns="0" bIns="0" rtlCol="0" anchor="t">
            <a:spAutoFit/>
          </a:bodyPr>
          <a:lstStyle/>
          <a:p>
            <a:pPr marL="0" lvl="0" indent="0" algn="ctr">
              <a:lnSpc>
                <a:spcPts val="6228"/>
              </a:lnSpc>
              <a:spcBef>
                <a:spcPct val="0"/>
              </a:spcBef>
            </a:pPr>
            <a:r>
              <a:rPr lang="en-US" sz="6770">
                <a:solidFill>
                  <a:srgbClr val="FFFFFF"/>
                </a:solidFill>
                <a:latin typeface="Perandory Condensed"/>
                <a:ea typeface="Perandory Condensed"/>
                <a:cs typeface="Perandory Condensed"/>
                <a:sym typeface="Perandory Condensed"/>
              </a:rPr>
              <a:t>does not exist (task 2)</a:t>
            </a:r>
          </a:p>
        </p:txBody>
      </p:sp>
      <p:sp>
        <p:nvSpPr>
          <p:cNvPr id="11" name="Freeform 11"/>
          <p:cNvSpPr/>
          <p:nvPr/>
        </p:nvSpPr>
        <p:spPr>
          <a:xfrm>
            <a:off x="4243139" y="3294092"/>
            <a:ext cx="5893566" cy="493515"/>
          </a:xfrm>
          <a:custGeom>
            <a:avLst/>
            <a:gdLst/>
            <a:ahLst/>
            <a:cxnLst/>
            <a:rect l="l" t="t" r="r" b="b"/>
            <a:pathLst>
              <a:path w="5893566" h="493515">
                <a:moveTo>
                  <a:pt x="0" y="0"/>
                </a:moveTo>
                <a:lnTo>
                  <a:pt x="5893566" y="0"/>
                </a:lnTo>
                <a:lnTo>
                  <a:pt x="5893566" y="493514"/>
                </a:lnTo>
                <a:lnTo>
                  <a:pt x="0" y="4935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
        <p:nvSpPr>
          <p:cNvPr id="12" name="TextBox 12"/>
          <p:cNvSpPr txBox="1"/>
          <p:nvPr/>
        </p:nvSpPr>
        <p:spPr>
          <a:xfrm>
            <a:off x="758492" y="5891445"/>
            <a:ext cx="5710355" cy="933641"/>
          </a:xfrm>
          <a:prstGeom prst="rect">
            <a:avLst/>
          </a:prstGeom>
        </p:spPr>
        <p:txBody>
          <a:bodyPr lIns="0" tIns="0" rIns="0" bIns="0" rtlCol="0" anchor="t">
            <a:spAutoFit/>
          </a:bodyPr>
          <a:lstStyle/>
          <a:p>
            <a:pPr marL="0" lvl="0" indent="0" algn="ctr">
              <a:lnSpc>
                <a:spcPts val="6228"/>
              </a:lnSpc>
              <a:spcBef>
                <a:spcPct val="0"/>
              </a:spcBef>
            </a:pPr>
            <a:r>
              <a:rPr lang="en-US" sz="6770">
                <a:solidFill>
                  <a:srgbClr val="FFFFFF"/>
                </a:solidFill>
                <a:latin typeface="Perandory Condensed"/>
                <a:ea typeface="Perandory Condensed"/>
                <a:cs typeface="Perandory Condensed"/>
                <a:sym typeface="Perandory Condensed"/>
              </a:rPr>
              <a:t>no input (task 2)</a:t>
            </a:r>
          </a:p>
        </p:txBody>
      </p:sp>
      <p:sp>
        <p:nvSpPr>
          <p:cNvPr id="13" name="Freeform 13"/>
          <p:cNvSpPr/>
          <p:nvPr/>
        </p:nvSpPr>
        <p:spPr>
          <a:xfrm>
            <a:off x="1258268" y="6735513"/>
            <a:ext cx="4651604" cy="389515"/>
          </a:xfrm>
          <a:custGeom>
            <a:avLst/>
            <a:gdLst/>
            <a:ahLst/>
            <a:cxnLst/>
            <a:rect l="l" t="t" r="r" b="b"/>
            <a:pathLst>
              <a:path w="4651604" h="389515">
                <a:moveTo>
                  <a:pt x="0" y="0"/>
                </a:moveTo>
                <a:lnTo>
                  <a:pt x="4651604" y="0"/>
                </a:lnTo>
                <a:lnTo>
                  <a:pt x="4651604" y="389515"/>
                </a:lnTo>
                <a:lnTo>
                  <a:pt x="0" y="389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657796"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806624" y="464682"/>
            <a:ext cx="10452676" cy="2190750"/>
          </a:xfrm>
          <a:prstGeom prst="rect">
            <a:avLst/>
          </a:prstGeom>
        </p:spPr>
        <p:txBody>
          <a:bodyPr lIns="0" tIns="0" rIns="0" bIns="0" rtlCol="0" anchor="t">
            <a:spAutoFit/>
          </a:bodyPr>
          <a:lstStyle/>
          <a:p>
            <a:pPr algn="r">
              <a:lnSpc>
                <a:spcPts val="16800"/>
              </a:lnSpc>
            </a:pPr>
            <a:r>
              <a:rPr lang="en-US" sz="12000">
                <a:solidFill>
                  <a:srgbClr val="FFFFFF"/>
                </a:solidFill>
                <a:latin typeface="Perandory Condensed"/>
                <a:ea typeface="Perandory Condensed"/>
                <a:cs typeface="Perandory Condensed"/>
                <a:sym typeface="Perandory Condensed"/>
              </a:rPr>
              <a:t>HANDLE GHOSTLY INPUTS</a:t>
            </a:r>
          </a:p>
        </p:txBody>
      </p:sp>
      <p:sp>
        <p:nvSpPr>
          <p:cNvPr id="5" name="Freeform 5"/>
          <p:cNvSpPr/>
          <p:nvPr/>
        </p:nvSpPr>
        <p:spPr>
          <a:xfrm flipH="1">
            <a:off x="1258268" y="900093"/>
            <a:ext cx="2694563" cy="4243407"/>
          </a:xfrm>
          <a:custGeom>
            <a:avLst/>
            <a:gdLst/>
            <a:ahLst/>
            <a:cxnLst/>
            <a:rect l="l" t="t" r="r" b="b"/>
            <a:pathLst>
              <a:path w="2694563" h="4243407">
                <a:moveTo>
                  <a:pt x="2694563" y="0"/>
                </a:moveTo>
                <a:lnTo>
                  <a:pt x="0" y="0"/>
                </a:lnTo>
                <a:lnTo>
                  <a:pt x="0" y="4243407"/>
                </a:lnTo>
                <a:lnTo>
                  <a:pt x="2694563" y="4243407"/>
                </a:lnTo>
                <a:lnTo>
                  <a:pt x="269456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a:off x="5070003" y="280148"/>
            <a:ext cx="1092967" cy="1092967"/>
          </a:xfrm>
          <a:custGeom>
            <a:avLst/>
            <a:gdLst/>
            <a:ahLst/>
            <a:cxnLst/>
            <a:rect l="l" t="t" r="r" b="b"/>
            <a:pathLst>
              <a:path w="1092967" h="1092967">
                <a:moveTo>
                  <a:pt x="0" y="0"/>
                </a:moveTo>
                <a:lnTo>
                  <a:pt x="1092967" y="0"/>
                </a:lnTo>
                <a:lnTo>
                  <a:pt x="1092967" y="1092968"/>
                </a:lnTo>
                <a:lnTo>
                  <a:pt x="0" y="1092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7" name="Freeform 7"/>
          <p:cNvSpPr/>
          <p:nvPr/>
        </p:nvSpPr>
        <p:spPr>
          <a:xfrm rot="4955832">
            <a:off x="1104773" y="8297694"/>
            <a:ext cx="1092967" cy="1092967"/>
          </a:xfrm>
          <a:custGeom>
            <a:avLst/>
            <a:gdLst/>
            <a:ahLst/>
            <a:cxnLst/>
            <a:rect l="l" t="t" r="r" b="b"/>
            <a:pathLst>
              <a:path w="1092967" h="1092967">
                <a:moveTo>
                  <a:pt x="0" y="0"/>
                </a:moveTo>
                <a:lnTo>
                  <a:pt x="1092968" y="0"/>
                </a:lnTo>
                <a:lnTo>
                  <a:pt x="1092968" y="1092967"/>
                </a:lnTo>
                <a:lnTo>
                  <a:pt x="0" y="1092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1404189" y="5631812"/>
            <a:ext cx="14566128" cy="2199783"/>
          </a:xfrm>
          <a:custGeom>
            <a:avLst/>
            <a:gdLst/>
            <a:ahLst/>
            <a:cxnLst/>
            <a:rect l="l" t="t" r="r" b="b"/>
            <a:pathLst>
              <a:path w="14566128" h="2199783">
                <a:moveTo>
                  <a:pt x="0" y="0"/>
                </a:moveTo>
                <a:lnTo>
                  <a:pt x="14566129" y="0"/>
                </a:lnTo>
                <a:lnTo>
                  <a:pt x="14566129" y="2199782"/>
                </a:lnTo>
                <a:lnTo>
                  <a:pt x="0" y="2199782"/>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9" name="TextBox 9"/>
          <p:cNvSpPr txBox="1"/>
          <p:nvPr/>
        </p:nvSpPr>
        <p:spPr>
          <a:xfrm>
            <a:off x="9673130" y="3904938"/>
            <a:ext cx="5710355" cy="1223859"/>
          </a:xfrm>
          <a:prstGeom prst="rect">
            <a:avLst/>
          </a:prstGeom>
        </p:spPr>
        <p:txBody>
          <a:bodyPr lIns="0" tIns="0" rIns="0" bIns="0" rtlCol="0" anchor="t">
            <a:spAutoFit/>
          </a:bodyPr>
          <a:lstStyle/>
          <a:p>
            <a:pPr marL="0" lvl="0" indent="0" algn="ctr">
              <a:lnSpc>
                <a:spcPts val="8252"/>
              </a:lnSpc>
              <a:spcBef>
                <a:spcPct val="0"/>
              </a:spcBef>
            </a:pPr>
            <a:r>
              <a:rPr lang="en-US" sz="8970">
                <a:solidFill>
                  <a:srgbClr val="FFFFFF"/>
                </a:solidFill>
                <a:latin typeface="Perandory Condensed"/>
                <a:ea typeface="Perandory Condensed"/>
                <a:cs typeface="Perandory Condensed"/>
                <a:sym typeface="Perandory Condensed"/>
              </a:rPr>
              <a:t>iNVALID CHOICE</a:t>
            </a:r>
          </a:p>
        </p:txBody>
      </p:sp>
      <p:sp>
        <p:nvSpPr>
          <p:cNvPr id="10" name="Freeform 10"/>
          <p:cNvSpPr/>
          <p:nvPr/>
        </p:nvSpPr>
        <p:spPr>
          <a:xfrm>
            <a:off x="9985555" y="4930575"/>
            <a:ext cx="5085505" cy="425849"/>
          </a:xfrm>
          <a:custGeom>
            <a:avLst/>
            <a:gdLst/>
            <a:ahLst/>
            <a:cxnLst/>
            <a:rect l="l" t="t" r="r" b="b"/>
            <a:pathLst>
              <a:path w="5085505" h="425849">
                <a:moveTo>
                  <a:pt x="0" y="0"/>
                </a:moveTo>
                <a:lnTo>
                  <a:pt x="5085505" y="0"/>
                </a:lnTo>
                <a:lnTo>
                  <a:pt x="5085505" y="425850"/>
                </a:lnTo>
                <a:lnTo>
                  <a:pt x="0" y="425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873730" y="888764"/>
            <a:ext cx="3756206" cy="3277290"/>
          </a:xfrm>
          <a:custGeom>
            <a:avLst/>
            <a:gdLst/>
            <a:ahLst/>
            <a:cxnLst/>
            <a:rect l="l" t="t" r="r" b="b"/>
            <a:pathLst>
              <a:path w="3756206" h="3277290">
                <a:moveTo>
                  <a:pt x="3756206" y="0"/>
                </a:moveTo>
                <a:lnTo>
                  <a:pt x="0" y="0"/>
                </a:lnTo>
                <a:lnTo>
                  <a:pt x="0" y="3277289"/>
                </a:lnTo>
                <a:lnTo>
                  <a:pt x="3756206" y="3277289"/>
                </a:lnTo>
                <a:lnTo>
                  <a:pt x="37562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2751833" y="4721399"/>
            <a:ext cx="9947583" cy="3364129"/>
          </a:xfrm>
          <a:prstGeom prst="rect">
            <a:avLst/>
          </a:prstGeom>
        </p:spPr>
        <p:txBody>
          <a:bodyPr lIns="0" tIns="0" rIns="0" bIns="0" rtlCol="0" anchor="t">
            <a:spAutoFit/>
          </a:bodyPr>
          <a:lstStyle/>
          <a:p>
            <a:pPr algn="ctr">
              <a:lnSpc>
                <a:spcPts val="6725"/>
              </a:lnSpc>
            </a:pPr>
            <a:r>
              <a:rPr lang="en-US" sz="4803">
                <a:solidFill>
                  <a:srgbClr val="FFFFFF"/>
                </a:solidFill>
                <a:latin typeface="HYWenHei"/>
                <a:ea typeface="HYWenHei"/>
                <a:cs typeface="HYWenHei"/>
                <a:sym typeface="HYWenHei"/>
              </a:rPr>
              <a:t>Once all tasks are completed, exit the program with a final farewell message from the spirits.</a:t>
            </a:r>
          </a:p>
        </p:txBody>
      </p:sp>
      <p:sp>
        <p:nvSpPr>
          <p:cNvPr id="6" name="TextBox 6"/>
          <p:cNvSpPr txBox="1"/>
          <p:nvPr/>
        </p:nvSpPr>
        <p:spPr>
          <a:xfrm>
            <a:off x="4310634" y="1489757"/>
            <a:ext cx="12629364" cy="1345818"/>
          </a:xfrm>
          <a:prstGeom prst="rect">
            <a:avLst/>
          </a:prstGeom>
        </p:spPr>
        <p:txBody>
          <a:bodyPr lIns="0" tIns="0" rIns="0" bIns="0" rtlCol="0" anchor="t">
            <a:spAutoFit/>
          </a:bodyPr>
          <a:lstStyle/>
          <a:p>
            <a:pPr algn="r">
              <a:lnSpc>
                <a:spcPts val="8797"/>
              </a:lnSpc>
            </a:pPr>
            <a:r>
              <a:rPr lang="en-US" sz="10599">
                <a:solidFill>
                  <a:srgbClr val="FFFFFF"/>
                </a:solidFill>
                <a:latin typeface="Perandory Condensed"/>
                <a:ea typeface="Perandory Condensed"/>
                <a:cs typeface="Perandory Condensed"/>
                <a:sym typeface="Perandory Condensed"/>
              </a:rPr>
              <a:t>EXIT THE CRYPT</a:t>
            </a:r>
          </a:p>
        </p:txBody>
      </p:sp>
      <p:sp>
        <p:nvSpPr>
          <p:cNvPr id="7" name="Freeform 7"/>
          <p:cNvSpPr/>
          <p:nvPr/>
        </p:nvSpPr>
        <p:spPr>
          <a:xfrm>
            <a:off x="1466782" y="8085529"/>
            <a:ext cx="1047016" cy="679252"/>
          </a:xfrm>
          <a:custGeom>
            <a:avLst/>
            <a:gdLst/>
            <a:ahLst/>
            <a:cxnLst/>
            <a:rect l="l" t="t" r="r" b="b"/>
            <a:pathLst>
              <a:path w="1047016" h="679252">
                <a:moveTo>
                  <a:pt x="0" y="0"/>
                </a:moveTo>
                <a:lnTo>
                  <a:pt x="1047016" y="0"/>
                </a:lnTo>
                <a:lnTo>
                  <a:pt x="1047016" y="679251"/>
                </a:lnTo>
                <a:lnTo>
                  <a:pt x="0" y="679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12942784" y="3608230"/>
            <a:ext cx="1092967" cy="1092967"/>
          </a:xfrm>
          <a:custGeom>
            <a:avLst/>
            <a:gdLst/>
            <a:ahLst/>
            <a:cxnLst/>
            <a:rect l="l" t="t" r="r" b="b"/>
            <a:pathLst>
              <a:path w="1092967" h="1092967">
                <a:moveTo>
                  <a:pt x="0" y="0"/>
                </a:moveTo>
                <a:lnTo>
                  <a:pt x="1092967" y="0"/>
                </a:lnTo>
                <a:lnTo>
                  <a:pt x="1092967" y="1092967"/>
                </a:lnTo>
                <a:lnTo>
                  <a:pt x="0" y="1092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873730" y="888764"/>
            <a:ext cx="3756206" cy="3277290"/>
          </a:xfrm>
          <a:custGeom>
            <a:avLst/>
            <a:gdLst/>
            <a:ahLst/>
            <a:cxnLst/>
            <a:rect l="l" t="t" r="r" b="b"/>
            <a:pathLst>
              <a:path w="3756206" h="3277290">
                <a:moveTo>
                  <a:pt x="3756206" y="0"/>
                </a:moveTo>
                <a:lnTo>
                  <a:pt x="0" y="0"/>
                </a:lnTo>
                <a:lnTo>
                  <a:pt x="0" y="3277289"/>
                </a:lnTo>
                <a:lnTo>
                  <a:pt x="3756206" y="3277289"/>
                </a:lnTo>
                <a:lnTo>
                  <a:pt x="37562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1466782" y="8085529"/>
            <a:ext cx="1047016" cy="679252"/>
          </a:xfrm>
          <a:custGeom>
            <a:avLst/>
            <a:gdLst/>
            <a:ahLst/>
            <a:cxnLst/>
            <a:rect l="l" t="t" r="r" b="b"/>
            <a:pathLst>
              <a:path w="1047016" h="679252">
                <a:moveTo>
                  <a:pt x="0" y="0"/>
                </a:moveTo>
                <a:lnTo>
                  <a:pt x="1047016" y="0"/>
                </a:lnTo>
                <a:lnTo>
                  <a:pt x="1047016" y="679251"/>
                </a:lnTo>
                <a:lnTo>
                  <a:pt x="0" y="679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Freeform 6"/>
          <p:cNvSpPr/>
          <p:nvPr/>
        </p:nvSpPr>
        <p:spPr>
          <a:xfrm>
            <a:off x="12942784" y="3608230"/>
            <a:ext cx="1092967" cy="1092967"/>
          </a:xfrm>
          <a:custGeom>
            <a:avLst/>
            <a:gdLst/>
            <a:ahLst/>
            <a:cxnLst/>
            <a:rect l="l" t="t" r="r" b="b"/>
            <a:pathLst>
              <a:path w="1092967" h="1092967">
                <a:moveTo>
                  <a:pt x="0" y="0"/>
                </a:moveTo>
                <a:lnTo>
                  <a:pt x="1092967" y="0"/>
                </a:lnTo>
                <a:lnTo>
                  <a:pt x="1092967" y="1092967"/>
                </a:lnTo>
                <a:lnTo>
                  <a:pt x="0" y="1092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7" name="Freeform 7"/>
          <p:cNvSpPr/>
          <p:nvPr/>
        </p:nvSpPr>
        <p:spPr>
          <a:xfrm>
            <a:off x="3300183" y="4447050"/>
            <a:ext cx="8856217" cy="4811250"/>
          </a:xfrm>
          <a:custGeom>
            <a:avLst/>
            <a:gdLst/>
            <a:ahLst/>
            <a:cxnLst/>
            <a:rect l="l" t="t" r="r" b="b"/>
            <a:pathLst>
              <a:path w="8856217" h="4811250">
                <a:moveTo>
                  <a:pt x="0" y="0"/>
                </a:moveTo>
                <a:lnTo>
                  <a:pt x="8856217" y="0"/>
                </a:lnTo>
                <a:lnTo>
                  <a:pt x="8856217" y="4811250"/>
                </a:lnTo>
                <a:lnTo>
                  <a:pt x="0" y="4811250"/>
                </a:lnTo>
                <a:lnTo>
                  <a:pt x="0" y="0"/>
                </a:lnTo>
                <a:close/>
              </a:path>
            </a:pathLst>
          </a:custGeom>
          <a:blipFill>
            <a:blip r:embed="rId10"/>
            <a:stretch>
              <a:fillRect/>
            </a:stretch>
          </a:blipFill>
          <a:ln w="38100" cap="sq">
            <a:solidFill>
              <a:srgbClr val="FFFFFF"/>
            </a:solidFill>
            <a:prstDash val="solid"/>
            <a:miter/>
          </a:ln>
        </p:spPr>
        <p:txBody>
          <a:bodyPr/>
          <a:lstStyle/>
          <a:p>
            <a:endParaRPr lang="en-PH"/>
          </a:p>
        </p:txBody>
      </p:sp>
      <p:sp>
        <p:nvSpPr>
          <p:cNvPr id="8" name="TextBox 8"/>
          <p:cNvSpPr txBox="1"/>
          <p:nvPr/>
        </p:nvSpPr>
        <p:spPr>
          <a:xfrm>
            <a:off x="4310634" y="1489757"/>
            <a:ext cx="12629364" cy="1345818"/>
          </a:xfrm>
          <a:prstGeom prst="rect">
            <a:avLst/>
          </a:prstGeom>
        </p:spPr>
        <p:txBody>
          <a:bodyPr lIns="0" tIns="0" rIns="0" bIns="0" rtlCol="0" anchor="t">
            <a:spAutoFit/>
          </a:bodyPr>
          <a:lstStyle/>
          <a:p>
            <a:pPr algn="r">
              <a:lnSpc>
                <a:spcPts val="8797"/>
              </a:lnSpc>
            </a:pPr>
            <a:r>
              <a:rPr lang="en-US" sz="10599">
                <a:solidFill>
                  <a:srgbClr val="FFFFFF"/>
                </a:solidFill>
                <a:latin typeface="Perandory Condensed"/>
                <a:ea typeface="Perandory Condensed"/>
                <a:cs typeface="Perandory Condensed"/>
                <a:sym typeface="Perandory Condensed"/>
              </a:rPr>
              <a:t>EXIT THE CRYPT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flipH="1">
            <a:off x="562604" y="5668209"/>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5191739" y="7460601"/>
            <a:ext cx="2752484" cy="2322408"/>
          </a:xfrm>
          <a:custGeom>
            <a:avLst/>
            <a:gdLst/>
            <a:ahLst/>
            <a:cxnLst/>
            <a:rect l="l" t="t" r="r" b="b"/>
            <a:pathLst>
              <a:path w="2752484" h="2322408">
                <a:moveTo>
                  <a:pt x="0" y="0"/>
                </a:moveTo>
                <a:lnTo>
                  <a:pt x="2752483" y="0"/>
                </a:lnTo>
                <a:lnTo>
                  <a:pt x="2752483" y="2322408"/>
                </a:lnTo>
                <a:lnTo>
                  <a:pt x="0" y="2322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680361" y="2143578"/>
            <a:ext cx="13677549" cy="6830187"/>
          </a:xfrm>
          <a:prstGeom prst="rect">
            <a:avLst/>
          </a:prstGeom>
        </p:spPr>
        <p:txBody>
          <a:bodyPr lIns="0" tIns="0" rIns="0" bIns="0" rtlCol="0" anchor="t">
            <a:spAutoFit/>
          </a:bodyPr>
          <a:lstStyle/>
          <a:p>
            <a:pPr algn="l">
              <a:lnSpc>
                <a:spcPts val="4524"/>
              </a:lnSpc>
            </a:pPr>
            <a:r>
              <a:rPr lang="en-US" sz="2900">
                <a:solidFill>
                  <a:srgbClr val="FFFFFF"/>
                </a:solidFill>
                <a:latin typeface="HYWenHei"/>
                <a:ea typeface="HYWenHei"/>
                <a:cs typeface="HYWenHei"/>
                <a:sym typeface="HYWenHei"/>
              </a:rPr>
              <a:t>          In the heart of the haunted valley lies a crypt shrouded in mystery and legends of untold power. The Ghost Hunter, a fearless adventurer, has been summoned to tame the restless spirits and harness their energy to maintain balance in the spectral world. Each ghost harbors a unique power level, representing their strength and influence over the crypt's domain.</a:t>
            </a:r>
          </a:p>
          <a:p>
            <a:pPr algn="l">
              <a:lnSpc>
                <a:spcPts val="4524"/>
              </a:lnSpc>
            </a:pPr>
            <a:endParaRPr lang="en-US" sz="2900">
              <a:solidFill>
                <a:srgbClr val="FFFFFF"/>
              </a:solidFill>
              <a:latin typeface="HYWenHei"/>
              <a:ea typeface="HYWenHei"/>
              <a:cs typeface="HYWenHei"/>
              <a:sym typeface="HYWenHei"/>
            </a:endParaRPr>
          </a:p>
          <a:p>
            <a:pPr algn="l">
              <a:lnSpc>
                <a:spcPts val="4524"/>
              </a:lnSpc>
            </a:pPr>
            <a:r>
              <a:rPr lang="en-US" sz="2900">
                <a:solidFill>
                  <a:srgbClr val="FFFFFF"/>
                </a:solidFill>
                <a:latin typeface="HYWenHei"/>
                <a:ea typeface="HYWenHei"/>
                <a:cs typeface="HYWenHei"/>
                <a:sym typeface="HYWenHei"/>
              </a:rPr>
              <a:t>          To succeed, the Ghost Hunter must learn to organize these spirits effectively, deciding which to summon, which to banish, and when to shift strategies to outwit the most cunning apparitions. However, the crypt operates under an ancient system of rules: a heap structure, where the strongest (or weakest) spirits must always rise to the top.</a:t>
            </a:r>
          </a:p>
        </p:txBody>
      </p:sp>
      <p:sp>
        <p:nvSpPr>
          <p:cNvPr id="6" name="TextBox 6"/>
          <p:cNvSpPr txBox="1"/>
          <p:nvPr/>
        </p:nvSpPr>
        <p:spPr>
          <a:xfrm>
            <a:off x="1028700" y="633525"/>
            <a:ext cx="6778431" cy="1754505"/>
          </a:xfrm>
          <a:prstGeom prst="rect">
            <a:avLst/>
          </a:prstGeom>
        </p:spPr>
        <p:txBody>
          <a:bodyPr lIns="0" tIns="0" rIns="0" bIns="0" rtlCol="0" anchor="t">
            <a:spAutoFit/>
          </a:bodyPr>
          <a:lstStyle/>
          <a:p>
            <a:pPr algn="l">
              <a:lnSpc>
                <a:spcPts val="12360"/>
              </a:lnSpc>
            </a:pPr>
            <a:r>
              <a:rPr lang="en-US" sz="12000">
                <a:solidFill>
                  <a:srgbClr val="FFFFFF"/>
                </a:solidFill>
                <a:latin typeface="Perandory Condensed"/>
                <a:ea typeface="Perandory Condensed"/>
                <a:cs typeface="Perandory Condensed"/>
                <a:sym typeface="Perandory Condensed"/>
              </a:rPr>
              <a:t>INTRODUCTION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5" name="Freeform 5"/>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a:off x="8619341" y="6497220"/>
            <a:ext cx="1047016" cy="679252"/>
          </a:xfrm>
          <a:custGeom>
            <a:avLst/>
            <a:gdLst/>
            <a:ahLst/>
            <a:cxnLst/>
            <a:rect l="l" t="t" r="r" b="b"/>
            <a:pathLst>
              <a:path w="1047016" h="679252">
                <a:moveTo>
                  <a:pt x="0" y="0"/>
                </a:moveTo>
                <a:lnTo>
                  <a:pt x="1047016" y="0"/>
                </a:lnTo>
                <a:lnTo>
                  <a:pt x="1047016" y="679252"/>
                </a:lnTo>
                <a:lnTo>
                  <a:pt x="0" y="679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Freeform 7"/>
          <p:cNvSpPr/>
          <p:nvPr/>
        </p:nvSpPr>
        <p:spPr>
          <a:xfrm flipH="1">
            <a:off x="879058" y="890847"/>
            <a:ext cx="3365011" cy="4509228"/>
          </a:xfrm>
          <a:custGeom>
            <a:avLst/>
            <a:gdLst/>
            <a:ahLst/>
            <a:cxnLst/>
            <a:rect l="l" t="t" r="r" b="b"/>
            <a:pathLst>
              <a:path w="3365011" h="4509228">
                <a:moveTo>
                  <a:pt x="3365011" y="0"/>
                </a:moveTo>
                <a:lnTo>
                  <a:pt x="0" y="0"/>
                </a:lnTo>
                <a:lnTo>
                  <a:pt x="0" y="4509228"/>
                </a:lnTo>
                <a:lnTo>
                  <a:pt x="3365011" y="4509228"/>
                </a:lnTo>
                <a:lnTo>
                  <a:pt x="336501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14255953" y="900093"/>
            <a:ext cx="2694563" cy="4243407"/>
          </a:xfrm>
          <a:custGeom>
            <a:avLst/>
            <a:gdLst/>
            <a:ahLst/>
            <a:cxnLst/>
            <a:rect l="l" t="t" r="r" b="b"/>
            <a:pathLst>
              <a:path w="2694563" h="4243407">
                <a:moveTo>
                  <a:pt x="0" y="0"/>
                </a:moveTo>
                <a:lnTo>
                  <a:pt x="2694563" y="0"/>
                </a:lnTo>
                <a:lnTo>
                  <a:pt x="2694563" y="4243407"/>
                </a:lnTo>
                <a:lnTo>
                  <a:pt x="0" y="42434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9" name="TextBox 9"/>
          <p:cNvSpPr txBox="1"/>
          <p:nvPr/>
        </p:nvSpPr>
        <p:spPr>
          <a:xfrm>
            <a:off x="7677523" y="4049029"/>
            <a:ext cx="2932954" cy="2441099"/>
          </a:xfrm>
          <a:prstGeom prst="rect">
            <a:avLst/>
          </a:prstGeom>
        </p:spPr>
        <p:txBody>
          <a:bodyPr lIns="0" tIns="0" rIns="0" bIns="0" rtlCol="0" anchor="t">
            <a:spAutoFit/>
          </a:bodyPr>
          <a:lstStyle/>
          <a:p>
            <a:pPr algn="ctr">
              <a:lnSpc>
                <a:spcPts val="16029"/>
              </a:lnSpc>
            </a:pPr>
            <a:r>
              <a:rPr lang="en-US" sz="15562">
                <a:solidFill>
                  <a:srgbClr val="FFFFFF"/>
                </a:solidFill>
                <a:latin typeface="Perandory Condensed"/>
                <a:ea typeface="Perandory Condensed"/>
                <a:cs typeface="Perandory Condensed"/>
                <a:sym typeface="Perandory Condensed"/>
              </a:rPr>
              <a:t>BOO!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435322" y="2075610"/>
            <a:ext cx="15417356" cy="6849110"/>
          </a:xfrm>
          <a:prstGeom prst="rect">
            <a:avLst/>
          </a:prstGeom>
        </p:spPr>
        <p:txBody>
          <a:bodyPr lIns="0" tIns="0" rIns="0" bIns="0" rtlCol="0" anchor="t">
            <a:spAutoFit/>
          </a:bodyPr>
          <a:lstStyle/>
          <a:p>
            <a:pPr algn="just">
              <a:lnSpc>
                <a:spcPts val="3639"/>
              </a:lnSpc>
            </a:pPr>
            <a:r>
              <a:rPr lang="en-US" sz="2599" u="sng">
                <a:solidFill>
                  <a:srgbClr val="FFFFFF"/>
                </a:solidFill>
                <a:latin typeface="HYWenHei"/>
                <a:ea typeface="HYWenHei"/>
                <a:cs typeface="HYWenHei"/>
                <a:sym typeface="HYWenHei"/>
              </a:rPr>
              <a:t>Master the Art of Heaps</a:t>
            </a:r>
          </a:p>
          <a:p>
            <a:pPr marL="1122678" lvl="2" indent="-374226" algn="just">
              <a:lnSpc>
                <a:spcPts val="3639"/>
              </a:lnSpc>
              <a:buFont typeface="Arial"/>
              <a:buChar char="⚬"/>
            </a:pPr>
            <a:r>
              <a:rPr lang="en-US" sz="2599">
                <a:solidFill>
                  <a:srgbClr val="FFFFFF"/>
                </a:solidFill>
                <a:latin typeface="HYWenHei"/>
                <a:ea typeface="HYWenHei"/>
                <a:cs typeface="HYWenHei"/>
                <a:sym typeface="HYWenHei"/>
              </a:rPr>
              <a:t>Understand the fundamentals of max-heaps and min-heaps, and how they govern the order of spirits in the crypt.</a:t>
            </a:r>
          </a:p>
          <a:p>
            <a:pPr algn="just">
              <a:lnSpc>
                <a:spcPts val="3639"/>
              </a:lnSpc>
            </a:pPr>
            <a:endParaRPr lang="en-US" sz="2599">
              <a:solidFill>
                <a:srgbClr val="FFFFFF"/>
              </a:solidFill>
              <a:latin typeface="HYWenHei"/>
              <a:ea typeface="HYWenHei"/>
              <a:cs typeface="HYWenHei"/>
              <a:sym typeface="HYWenHei"/>
            </a:endParaRPr>
          </a:p>
          <a:p>
            <a:pPr algn="just">
              <a:lnSpc>
                <a:spcPts val="3639"/>
              </a:lnSpc>
            </a:pPr>
            <a:r>
              <a:rPr lang="en-US" sz="2599" u="sng">
                <a:solidFill>
                  <a:srgbClr val="FFFFFF"/>
                </a:solidFill>
                <a:latin typeface="HYWenHei"/>
                <a:ea typeface="HYWenHei"/>
                <a:cs typeface="HYWenHei"/>
                <a:sym typeface="HYWenHei"/>
              </a:rPr>
              <a:t>Perform Key Heap Operations</a:t>
            </a:r>
          </a:p>
          <a:p>
            <a:pPr marL="1122678" lvl="2" indent="-374226" algn="just">
              <a:lnSpc>
                <a:spcPts val="3639"/>
              </a:lnSpc>
              <a:buFont typeface="Arial"/>
              <a:buChar char="⚬"/>
            </a:pPr>
            <a:r>
              <a:rPr lang="en-US" sz="2599">
                <a:solidFill>
                  <a:srgbClr val="FFFFFF"/>
                </a:solidFill>
                <a:latin typeface="HYWenHei"/>
                <a:ea typeface="HYWenHei"/>
                <a:cs typeface="HYWenHei"/>
                <a:sym typeface="HYWenHei"/>
              </a:rPr>
              <a:t>Learn to summon spirits (insert) and banish them (delete) while maintaining the crypt’s order using heapify up and heapify down.</a:t>
            </a:r>
          </a:p>
          <a:p>
            <a:pPr algn="just">
              <a:lnSpc>
                <a:spcPts val="3639"/>
              </a:lnSpc>
            </a:pPr>
            <a:endParaRPr lang="en-US" sz="2599">
              <a:solidFill>
                <a:srgbClr val="FFFFFF"/>
              </a:solidFill>
              <a:latin typeface="HYWenHei"/>
              <a:ea typeface="HYWenHei"/>
              <a:cs typeface="HYWenHei"/>
              <a:sym typeface="HYWenHei"/>
            </a:endParaRPr>
          </a:p>
          <a:p>
            <a:pPr algn="just">
              <a:lnSpc>
                <a:spcPts val="3639"/>
              </a:lnSpc>
            </a:pPr>
            <a:r>
              <a:rPr lang="en-US" sz="2599" u="sng">
                <a:solidFill>
                  <a:srgbClr val="FFFFFF"/>
                </a:solidFill>
                <a:latin typeface="HYWenHei"/>
                <a:ea typeface="HYWenHei"/>
                <a:cs typeface="HYWenHei"/>
                <a:sym typeface="HYWenHei"/>
              </a:rPr>
              <a:t>Adapt Strategies to Conquer the Crypt</a:t>
            </a:r>
          </a:p>
          <a:p>
            <a:pPr marL="1122678" lvl="2" indent="-374226" algn="just">
              <a:lnSpc>
                <a:spcPts val="3639"/>
              </a:lnSpc>
              <a:buFont typeface="Arial"/>
              <a:buChar char="⚬"/>
            </a:pPr>
            <a:r>
              <a:rPr lang="en-US" sz="2599">
                <a:solidFill>
                  <a:srgbClr val="FFFFFF"/>
                </a:solidFill>
                <a:latin typeface="HYWenHei"/>
                <a:ea typeface="HYWenHei"/>
                <a:cs typeface="HYWenHei"/>
                <a:sym typeface="HYWenHei"/>
              </a:rPr>
              <a:t>Switch between max-heap and min-heap strategies to control the strongest or weakest spirits, depending on the challenge.</a:t>
            </a:r>
          </a:p>
          <a:p>
            <a:pPr algn="just">
              <a:lnSpc>
                <a:spcPts val="3639"/>
              </a:lnSpc>
            </a:pPr>
            <a:endParaRPr lang="en-US" sz="2599">
              <a:solidFill>
                <a:srgbClr val="FFFFFF"/>
              </a:solidFill>
              <a:latin typeface="HYWenHei"/>
              <a:ea typeface="HYWenHei"/>
              <a:cs typeface="HYWenHei"/>
              <a:sym typeface="HYWenHei"/>
            </a:endParaRPr>
          </a:p>
          <a:p>
            <a:pPr algn="just">
              <a:lnSpc>
                <a:spcPts val="3639"/>
              </a:lnSpc>
            </a:pPr>
            <a:r>
              <a:rPr lang="en-US" sz="2599" u="sng">
                <a:solidFill>
                  <a:srgbClr val="FFFFFF"/>
                </a:solidFill>
                <a:latin typeface="HYWenHei"/>
                <a:ea typeface="HYWenHei"/>
                <a:cs typeface="HYWenHei"/>
                <a:sym typeface="HYWenHei"/>
              </a:rPr>
              <a:t>Solve Cryptic Challenges</a:t>
            </a:r>
          </a:p>
          <a:p>
            <a:pPr marL="1122678" lvl="2" indent="-374226" algn="just">
              <a:lnSpc>
                <a:spcPts val="3639"/>
              </a:lnSpc>
              <a:buFont typeface="Arial"/>
              <a:buChar char="⚬"/>
            </a:pPr>
            <a:r>
              <a:rPr lang="en-US" sz="2599">
                <a:solidFill>
                  <a:srgbClr val="FFFFFF"/>
                </a:solidFill>
                <a:latin typeface="HYWenHei"/>
                <a:ea typeface="HYWenHei"/>
                <a:cs typeface="HYWenHei"/>
                <a:sym typeface="HYWenHei"/>
              </a:rPr>
              <a:t>Use problem-solving skills to find and defeat specific ghosts based on their power, even when faced with unexpected situations.</a:t>
            </a:r>
          </a:p>
        </p:txBody>
      </p:sp>
      <p:sp>
        <p:nvSpPr>
          <p:cNvPr id="3" name="Freeform 3"/>
          <p:cNvSpPr/>
          <p:nvPr/>
        </p:nvSpPr>
        <p:spPr>
          <a:xfrm>
            <a:off x="32242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5" name="Freeform 5"/>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7" name="Freeform 7"/>
          <p:cNvSpPr/>
          <p:nvPr/>
        </p:nvSpPr>
        <p:spPr>
          <a:xfrm>
            <a:off x="-1971263" y="-1052867"/>
            <a:ext cx="3942526" cy="3715831"/>
          </a:xfrm>
          <a:custGeom>
            <a:avLst/>
            <a:gdLst/>
            <a:ahLst/>
            <a:cxnLst/>
            <a:rect l="l" t="t" r="r" b="b"/>
            <a:pathLst>
              <a:path w="3942526" h="3715831">
                <a:moveTo>
                  <a:pt x="0" y="0"/>
                </a:moveTo>
                <a:lnTo>
                  <a:pt x="3942526" y="0"/>
                </a:lnTo>
                <a:lnTo>
                  <a:pt x="3942526" y="3715831"/>
                </a:lnTo>
                <a:lnTo>
                  <a:pt x="0" y="3715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8" name="TextBox 8"/>
          <p:cNvSpPr txBox="1"/>
          <p:nvPr/>
        </p:nvSpPr>
        <p:spPr>
          <a:xfrm>
            <a:off x="4426350" y="378255"/>
            <a:ext cx="9432999" cy="1473211"/>
          </a:xfrm>
          <a:prstGeom prst="rect">
            <a:avLst/>
          </a:prstGeom>
        </p:spPr>
        <p:txBody>
          <a:bodyPr lIns="0" tIns="0" rIns="0" bIns="0" rtlCol="0" anchor="t">
            <a:spAutoFit/>
          </a:bodyPr>
          <a:lstStyle/>
          <a:p>
            <a:pPr algn="ctr">
              <a:lnSpc>
                <a:spcPts val="10300"/>
              </a:lnSpc>
            </a:pPr>
            <a:r>
              <a:rPr lang="en-US" sz="10000">
                <a:solidFill>
                  <a:srgbClr val="FFFFFF"/>
                </a:solidFill>
                <a:latin typeface="Perandory Condensed"/>
                <a:ea typeface="Perandory Condensed"/>
                <a:cs typeface="Perandory Condensed"/>
                <a:sym typeface="Perandory Condensed"/>
              </a:rPr>
              <a:t>GHOST HUNTER’S OBJECTIVES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435322" y="2708275"/>
            <a:ext cx="15417356" cy="5641340"/>
          </a:xfrm>
          <a:prstGeom prst="rect">
            <a:avLst/>
          </a:prstGeom>
        </p:spPr>
        <p:txBody>
          <a:bodyPr lIns="0" tIns="0" rIns="0" bIns="0" rtlCol="0" anchor="t">
            <a:spAutoFit/>
          </a:bodyPr>
          <a:lstStyle/>
          <a:p>
            <a:pPr algn="l">
              <a:lnSpc>
                <a:spcPts val="4059"/>
              </a:lnSpc>
            </a:pPr>
            <a:r>
              <a:rPr lang="en-US" sz="2899" u="sng">
                <a:solidFill>
                  <a:srgbClr val="FFFFFF"/>
                </a:solidFill>
                <a:latin typeface="HYWenHei"/>
                <a:ea typeface="HYWenHei"/>
                <a:cs typeface="HYWenHei"/>
                <a:sym typeface="HYWenHei"/>
              </a:rPr>
              <a:t>Visualize the Crypt’s Structure</a:t>
            </a:r>
          </a:p>
          <a:p>
            <a:pPr marL="1252215" lvl="2" indent="-417405" algn="l">
              <a:lnSpc>
                <a:spcPts val="4059"/>
              </a:lnSpc>
              <a:buFont typeface="Arial"/>
              <a:buChar char="⚬"/>
            </a:pPr>
            <a:r>
              <a:rPr lang="en-US" sz="2899">
                <a:solidFill>
                  <a:srgbClr val="FFFFFF"/>
                </a:solidFill>
                <a:latin typeface="HYWenHei"/>
                <a:ea typeface="HYWenHei"/>
                <a:cs typeface="HYWenHei"/>
                <a:sym typeface="HYWenHei"/>
              </a:rPr>
              <a:t>See how the crypt’s hierarchy changes in real-time, understanding the impact of each action on the balance of power.</a:t>
            </a:r>
          </a:p>
          <a:p>
            <a:pPr algn="l">
              <a:lnSpc>
                <a:spcPts val="4059"/>
              </a:lnSpc>
            </a:pPr>
            <a:endParaRPr lang="en-US" sz="2899">
              <a:solidFill>
                <a:srgbClr val="FFFFFF"/>
              </a:solidFill>
              <a:latin typeface="HYWenHei"/>
              <a:ea typeface="HYWenHei"/>
              <a:cs typeface="HYWenHei"/>
              <a:sym typeface="HYWenHei"/>
            </a:endParaRPr>
          </a:p>
          <a:p>
            <a:pPr algn="l">
              <a:lnSpc>
                <a:spcPts val="4059"/>
              </a:lnSpc>
            </a:pPr>
            <a:r>
              <a:rPr lang="en-US" sz="2899" u="sng">
                <a:solidFill>
                  <a:srgbClr val="FFFFFF"/>
                </a:solidFill>
                <a:latin typeface="HYWenHei"/>
                <a:ea typeface="HYWenHei"/>
                <a:cs typeface="HYWenHei"/>
                <a:sym typeface="HYWenHei"/>
              </a:rPr>
              <a:t>Handle Ghostly Inputs</a:t>
            </a:r>
          </a:p>
          <a:p>
            <a:pPr marL="1252215" lvl="2" indent="-417405" algn="l">
              <a:lnSpc>
                <a:spcPts val="4059"/>
              </a:lnSpc>
              <a:buFont typeface="Arial"/>
              <a:buChar char="⚬"/>
            </a:pPr>
            <a:r>
              <a:rPr lang="en-US" sz="2899">
                <a:solidFill>
                  <a:srgbClr val="FFFFFF"/>
                </a:solidFill>
                <a:latin typeface="HYWenHei"/>
                <a:ea typeface="HYWenHei"/>
                <a:cs typeface="HYWenHei"/>
                <a:sym typeface="HYWenHei"/>
              </a:rPr>
              <a:t>Manage different forms of input, ensuring the program can handle both valid and invalid ghost power levels with ease.</a:t>
            </a:r>
          </a:p>
          <a:p>
            <a:pPr algn="l">
              <a:lnSpc>
                <a:spcPts val="4059"/>
              </a:lnSpc>
            </a:pPr>
            <a:endParaRPr lang="en-US" sz="2899">
              <a:solidFill>
                <a:srgbClr val="FFFFFF"/>
              </a:solidFill>
              <a:latin typeface="HYWenHei"/>
              <a:ea typeface="HYWenHei"/>
              <a:cs typeface="HYWenHei"/>
              <a:sym typeface="HYWenHei"/>
            </a:endParaRPr>
          </a:p>
          <a:p>
            <a:pPr algn="l">
              <a:lnSpc>
                <a:spcPts val="4059"/>
              </a:lnSpc>
            </a:pPr>
            <a:r>
              <a:rPr lang="en-US" sz="2899" u="sng">
                <a:solidFill>
                  <a:srgbClr val="FFFFFF"/>
                </a:solidFill>
                <a:latin typeface="HYWenHei"/>
                <a:ea typeface="HYWenHei"/>
                <a:cs typeface="HYWenHei"/>
                <a:sym typeface="HYWenHei"/>
              </a:rPr>
              <a:t>Build Logical Programming Skills</a:t>
            </a:r>
          </a:p>
          <a:p>
            <a:pPr marL="1252215" lvl="2" indent="-417405" algn="l">
              <a:lnSpc>
                <a:spcPts val="4059"/>
              </a:lnSpc>
              <a:buFont typeface="Arial"/>
              <a:buChar char="⚬"/>
            </a:pPr>
            <a:r>
              <a:rPr lang="en-US" sz="2899">
                <a:solidFill>
                  <a:srgbClr val="FFFFFF"/>
                </a:solidFill>
                <a:latin typeface="HYWenHei"/>
                <a:ea typeface="HYWenHei"/>
                <a:cs typeface="HYWenHei"/>
                <a:sym typeface="HYWenHei"/>
              </a:rPr>
              <a:t>Strengthen your logical thinking and decision-making by manipulating and organizing dynamic data in a haunted crypt.</a:t>
            </a:r>
          </a:p>
        </p:txBody>
      </p:sp>
      <p:sp>
        <p:nvSpPr>
          <p:cNvPr id="3" name="Freeform 3"/>
          <p:cNvSpPr/>
          <p:nvPr/>
        </p:nvSpPr>
        <p:spPr>
          <a:xfrm>
            <a:off x="32242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5" name="Freeform 5"/>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7" name="Freeform 7"/>
          <p:cNvSpPr/>
          <p:nvPr/>
        </p:nvSpPr>
        <p:spPr>
          <a:xfrm>
            <a:off x="-1971263" y="-1052867"/>
            <a:ext cx="3942526" cy="3715831"/>
          </a:xfrm>
          <a:custGeom>
            <a:avLst/>
            <a:gdLst/>
            <a:ahLst/>
            <a:cxnLst/>
            <a:rect l="l" t="t" r="r" b="b"/>
            <a:pathLst>
              <a:path w="3942526" h="3715831">
                <a:moveTo>
                  <a:pt x="0" y="0"/>
                </a:moveTo>
                <a:lnTo>
                  <a:pt x="3942526" y="0"/>
                </a:lnTo>
                <a:lnTo>
                  <a:pt x="3942526" y="3715831"/>
                </a:lnTo>
                <a:lnTo>
                  <a:pt x="0" y="3715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8" name="TextBox 8"/>
          <p:cNvSpPr txBox="1"/>
          <p:nvPr/>
        </p:nvSpPr>
        <p:spPr>
          <a:xfrm>
            <a:off x="4426350" y="378255"/>
            <a:ext cx="9432999" cy="1473211"/>
          </a:xfrm>
          <a:prstGeom prst="rect">
            <a:avLst/>
          </a:prstGeom>
        </p:spPr>
        <p:txBody>
          <a:bodyPr lIns="0" tIns="0" rIns="0" bIns="0" rtlCol="0" anchor="t">
            <a:spAutoFit/>
          </a:bodyPr>
          <a:lstStyle/>
          <a:p>
            <a:pPr algn="ctr">
              <a:lnSpc>
                <a:spcPts val="10300"/>
              </a:lnSpc>
            </a:pPr>
            <a:r>
              <a:rPr lang="en-US" sz="10000">
                <a:solidFill>
                  <a:srgbClr val="FFFFFF"/>
                </a:solidFill>
                <a:latin typeface="Perandory Condensed"/>
                <a:ea typeface="Perandory Condensed"/>
                <a:cs typeface="Perandory Condensed"/>
                <a:sym typeface="Perandory Condensed"/>
              </a:rPr>
              <a:t>GHOST HUNTER’S OBJECTIVES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flipH="1">
            <a:off x="464418" y="5668209"/>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6400301" y="-263110"/>
            <a:ext cx="2251288" cy="3545336"/>
          </a:xfrm>
          <a:custGeom>
            <a:avLst/>
            <a:gdLst/>
            <a:ahLst/>
            <a:cxnLst/>
            <a:rect l="l" t="t" r="r" b="b"/>
            <a:pathLst>
              <a:path w="2251288" h="3545336">
                <a:moveTo>
                  <a:pt x="0" y="0"/>
                </a:moveTo>
                <a:lnTo>
                  <a:pt x="2251289" y="0"/>
                </a:lnTo>
                <a:lnTo>
                  <a:pt x="2251289" y="3545336"/>
                </a:lnTo>
                <a:lnTo>
                  <a:pt x="0" y="3545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529381" y="2615611"/>
            <a:ext cx="15229239" cy="6230698"/>
          </a:xfrm>
          <a:prstGeom prst="rect">
            <a:avLst/>
          </a:prstGeom>
        </p:spPr>
        <p:txBody>
          <a:bodyPr lIns="0" tIns="0" rIns="0" bIns="0" rtlCol="0" anchor="t">
            <a:spAutoFit/>
          </a:bodyPr>
          <a:lstStyle/>
          <a:p>
            <a:pPr algn="just">
              <a:lnSpc>
                <a:spcPts val="4175"/>
              </a:lnSpc>
            </a:pPr>
            <a:r>
              <a:rPr lang="en-US" sz="2982" u="sng">
                <a:solidFill>
                  <a:srgbClr val="FFFFFF"/>
                </a:solidFill>
                <a:latin typeface="HYWenHei"/>
                <a:ea typeface="HYWenHei"/>
                <a:cs typeface="HYWenHei"/>
                <a:sym typeface="HYWenHei"/>
              </a:rPr>
              <a:t>Summoning Spirits:</a:t>
            </a:r>
            <a:r>
              <a:rPr lang="en-US" sz="2982">
                <a:solidFill>
                  <a:srgbClr val="FFFFFF"/>
                </a:solidFill>
                <a:latin typeface="HYWenHei"/>
                <a:ea typeface="HYWenHei"/>
                <a:cs typeface="HYWenHei"/>
                <a:sym typeface="HYWenHei"/>
              </a:rPr>
              <a:t> Call forth (insert) the ghosts into the crypt and align them according to their power.</a:t>
            </a:r>
          </a:p>
          <a:p>
            <a:pPr algn="just">
              <a:lnSpc>
                <a:spcPts val="4175"/>
              </a:lnSpc>
            </a:pPr>
            <a:endParaRPr lang="en-US" sz="2982">
              <a:solidFill>
                <a:srgbClr val="FFFFFF"/>
              </a:solidFill>
              <a:latin typeface="HYWenHei"/>
              <a:ea typeface="HYWenHei"/>
              <a:cs typeface="HYWenHei"/>
              <a:sym typeface="HYWenHei"/>
            </a:endParaRPr>
          </a:p>
          <a:p>
            <a:pPr algn="just">
              <a:lnSpc>
                <a:spcPts val="4175"/>
              </a:lnSpc>
            </a:pPr>
            <a:r>
              <a:rPr lang="en-US" sz="2982" u="sng">
                <a:solidFill>
                  <a:srgbClr val="FFFFFF"/>
                </a:solidFill>
                <a:latin typeface="HYWenHei"/>
                <a:ea typeface="HYWenHei"/>
                <a:cs typeface="HYWenHei"/>
                <a:sym typeface="HYWenHei"/>
              </a:rPr>
              <a:t>Banishing Spirits:</a:t>
            </a:r>
            <a:r>
              <a:rPr lang="en-US" sz="2982">
                <a:solidFill>
                  <a:srgbClr val="FFFFFF"/>
                </a:solidFill>
                <a:latin typeface="HYWenHei"/>
                <a:ea typeface="HYWenHei"/>
                <a:cs typeface="HYWenHei"/>
                <a:sym typeface="HYWenHei"/>
              </a:rPr>
              <a:t> Vanquish (delete) specific ghosts to weaken their hold on the crypt.</a:t>
            </a:r>
          </a:p>
          <a:p>
            <a:pPr algn="just">
              <a:lnSpc>
                <a:spcPts val="4175"/>
              </a:lnSpc>
            </a:pPr>
            <a:endParaRPr lang="en-US" sz="2982">
              <a:solidFill>
                <a:srgbClr val="FFFFFF"/>
              </a:solidFill>
              <a:latin typeface="HYWenHei"/>
              <a:ea typeface="HYWenHei"/>
              <a:cs typeface="HYWenHei"/>
              <a:sym typeface="HYWenHei"/>
            </a:endParaRPr>
          </a:p>
          <a:p>
            <a:pPr algn="just">
              <a:lnSpc>
                <a:spcPts val="4175"/>
              </a:lnSpc>
            </a:pPr>
            <a:r>
              <a:rPr lang="en-US" sz="2982" u="sng">
                <a:solidFill>
                  <a:srgbClr val="FFFFFF"/>
                </a:solidFill>
                <a:latin typeface="HYWenHei"/>
                <a:ea typeface="HYWenHei"/>
                <a:cs typeface="HYWenHei"/>
                <a:sym typeface="HYWenHei"/>
              </a:rPr>
              <a:t>Adapting Strategies:</a:t>
            </a:r>
            <a:r>
              <a:rPr lang="en-US" sz="2982">
                <a:solidFill>
                  <a:srgbClr val="FFFFFF"/>
                </a:solidFill>
                <a:latin typeface="HYWenHei"/>
                <a:ea typeface="HYWenHei"/>
                <a:cs typeface="HYWenHei"/>
                <a:sym typeface="HYWenHei"/>
              </a:rPr>
              <a:t> Toggle between focusing on the strongest (Max Heap) and weakest (Min Heap) spirits, as some challenges require different approaches.</a:t>
            </a:r>
          </a:p>
          <a:p>
            <a:pPr algn="just">
              <a:lnSpc>
                <a:spcPts val="4175"/>
              </a:lnSpc>
            </a:pPr>
            <a:endParaRPr lang="en-US" sz="2982">
              <a:solidFill>
                <a:srgbClr val="FFFFFF"/>
              </a:solidFill>
              <a:latin typeface="HYWenHei"/>
              <a:ea typeface="HYWenHei"/>
              <a:cs typeface="HYWenHei"/>
              <a:sym typeface="HYWenHei"/>
            </a:endParaRPr>
          </a:p>
          <a:p>
            <a:pPr algn="just">
              <a:lnSpc>
                <a:spcPts val="4175"/>
              </a:lnSpc>
            </a:pPr>
            <a:r>
              <a:rPr lang="en-US" sz="2982" u="sng">
                <a:solidFill>
                  <a:srgbClr val="FFFFFF"/>
                </a:solidFill>
                <a:latin typeface="HYWenHei"/>
                <a:ea typeface="HYWenHei"/>
                <a:cs typeface="HYWenHei"/>
                <a:sym typeface="HYWenHei"/>
              </a:rPr>
              <a:t>Reorganizing the Crypt:</a:t>
            </a:r>
            <a:r>
              <a:rPr lang="en-US" sz="2982">
                <a:solidFill>
                  <a:srgbClr val="FFFFFF"/>
                </a:solidFill>
                <a:latin typeface="HYWenHei"/>
                <a:ea typeface="HYWenHei"/>
                <a:cs typeface="HYWenHei"/>
                <a:sym typeface="HYWenHei"/>
              </a:rPr>
              <a:t> Every action causes the crypt to shift, and only a hunter who can maintain order will succeed.</a:t>
            </a:r>
          </a:p>
        </p:txBody>
      </p:sp>
      <p:sp>
        <p:nvSpPr>
          <p:cNvPr id="6" name="TextBox 6"/>
          <p:cNvSpPr txBox="1"/>
          <p:nvPr/>
        </p:nvSpPr>
        <p:spPr>
          <a:xfrm>
            <a:off x="1028700" y="953565"/>
            <a:ext cx="7295972" cy="1640205"/>
          </a:xfrm>
          <a:prstGeom prst="rect">
            <a:avLst/>
          </a:prstGeom>
        </p:spPr>
        <p:txBody>
          <a:bodyPr lIns="0" tIns="0" rIns="0" bIns="0" rtlCol="0" anchor="t">
            <a:spAutoFit/>
          </a:bodyPr>
          <a:lstStyle/>
          <a:p>
            <a:pPr algn="l">
              <a:lnSpc>
                <a:spcPts val="11160"/>
              </a:lnSpc>
            </a:pPr>
            <a:r>
              <a:rPr lang="en-US" sz="12000">
                <a:solidFill>
                  <a:srgbClr val="FFFFFF"/>
                </a:solidFill>
                <a:latin typeface="Perandory Condensed"/>
                <a:ea typeface="Perandory Condensed"/>
                <a:cs typeface="Perandory Condensed"/>
                <a:sym typeface="Perandory Condensed"/>
              </a:rPr>
              <a:t>MISSIONS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031530" y="3345224"/>
            <a:ext cx="6497773" cy="4380385"/>
            <a:chOff x="0" y="0"/>
            <a:chExt cx="8663697" cy="5840513"/>
          </a:xfrm>
        </p:grpSpPr>
        <p:sp>
          <p:nvSpPr>
            <p:cNvPr id="3" name="Freeform 3"/>
            <p:cNvSpPr/>
            <p:nvPr/>
          </p:nvSpPr>
          <p:spPr>
            <a:xfrm rot="-5400000">
              <a:off x="1411592" y="-1411592"/>
              <a:ext cx="5840513" cy="8663697"/>
            </a:xfrm>
            <a:custGeom>
              <a:avLst/>
              <a:gdLst/>
              <a:ahLst/>
              <a:cxnLst/>
              <a:rect l="l" t="t" r="r" b="b"/>
              <a:pathLst>
                <a:path w="5840513" h="8663697">
                  <a:moveTo>
                    <a:pt x="0" y="0"/>
                  </a:moveTo>
                  <a:lnTo>
                    <a:pt x="5840513" y="0"/>
                  </a:lnTo>
                  <a:lnTo>
                    <a:pt x="5840513" y="8663697"/>
                  </a:lnTo>
                  <a:lnTo>
                    <a:pt x="0" y="8663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190503" y="1472772"/>
              <a:ext cx="8282690" cy="3411007"/>
            </a:xfrm>
            <a:prstGeom prst="rect">
              <a:avLst/>
            </a:prstGeom>
          </p:spPr>
          <p:txBody>
            <a:bodyPr lIns="0" tIns="0" rIns="0" bIns="0" rtlCol="0" anchor="t">
              <a:spAutoFit/>
            </a:bodyPr>
            <a:lstStyle/>
            <a:p>
              <a:pPr marL="0" lvl="0" indent="0" algn="ctr">
                <a:lnSpc>
                  <a:spcPts val="9199"/>
                </a:lnSpc>
                <a:spcBef>
                  <a:spcPct val="0"/>
                </a:spcBef>
              </a:pPr>
              <a:r>
                <a:rPr lang="en-US" sz="9999">
                  <a:solidFill>
                    <a:srgbClr val="FFFFFF"/>
                  </a:solidFill>
                  <a:latin typeface="Perandory Condensed"/>
                  <a:ea typeface="Perandory Condensed"/>
                  <a:cs typeface="Perandory Condensed"/>
                  <a:sym typeface="Perandory Condensed"/>
                </a:rPr>
                <a:t>Choose Your Ghostly Quest</a:t>
              </a:r>
            </a:p>
          </p:txBody>
        </p:sp>
      </p:grpSp>
      <p:sp>
        <p:nvSpPr>
          <p:cNvPr id="5" name="Freeform 5"/>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Freeform 7"/>
          <p:cNvSpPr/>
          <p:nvPr/>
        </p:nvSpPr>
        <p:spPr>
          <a:xfrm flipH="1">
            <a:off x="921502" y="891552"/>
            <a:ext cx="3756206" cy="3277290"/>
          </a:xfrm>
          <a:custGeom>
            <a:avLst/>
            <a:gdLst/>
            <a:ahLst/>
            <a:cxnLst/>
            <a:rect l="l" t="t" r="r" b="b"/>
            <a:pathLst>
              <a:path w="3756206" h="3277290">
                <a:moveTo>
                  <a:pt x="3756206" y="0"/>
                </a:moveTo>
                <a:lnTo>
                  <a:pt x="0" y="0"/>
                </a:lnTo>
                <a:lnTo>
                  <a:pt x="0" y="3277290"/>
                </a:lnTo>
                <a:lnTo>
                  <a:pt x="3756206" y="3277290"/>
                </a:lnTo>
                <a:lnTo>
                  <a:pt x="375620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2253122" y="5668209"/>
            <a:ext cx="1092967" cy="1092967"/>
          </a:xfrm>
          <a:custGeom>
            <a:avLst/>
            <a:gdLst/>
            <a:ahLst/>
            <a:cxnLst/>
            <a:rect l="l" t="t" r="r" b="b"/>
            <a:pathLst>
              <a:path w="1092967" h="1092967">
                <a:moveTo>
                  <a:pt x="0" y="0"/>
                </a:moveTo>
                <a:lnTo>
                  <a:pt x="1092967" y="0"/>
                </a:lnTo>
                <a:lnTo>
                  <a:pt x="1092967" y="1092967"/>
                </a:lnTo>
                <a:lnTo>
                  <a:pt x="0" y="10929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9" name="TextBox 9"/>
          <p:cNvSpPr txBox="1"/>
          <p:nvPr/>
        </p:nvSpPr>
        <p:spPr>
          <a:xfrm>
            <a:off x="7525956" y="916476"/>
            <a:ext cx="9590548" cy="1640205"/>
          </a:xfrm>
          <a:prstGeom prst="rect">
            <a:avLst/>
          </a:prstGeom>
        </p:spPr>
        <p:txBody>
          <a:bodyPr lIns="0" tIns="0" rIns="0" bIns="0" rtlCol="0" anchor="t">
            <a:spAutoFit/>
          </a:bodyPr>
          <a:lstStyle/>
          <a:p>
            <a:pPr algn="r">
              <a:lnSpc>
                <a:spcPts val="11160"/>
              </a:lnSpc>
            </a:pPr>
            <a:r>
              <a:rPr lang="en-US" sz="12000">
                <a:solidFill>
                  <a:srgbClr val="FFFFFF"/>
                </a:solidFill>
                <a:latin typeface="Perandory Condensed"/>
                <a:ea typeface="Perandory Condensed"/>
                <a:cs typeface="Perandory Condensed"/>
                <a:sym typeface="Perandory Condensed"/>
              </a:rPr>
              <a:t>GHOST HUNTER’S GUIDE</a:t>
            </a:r>
          </a:p>
        </p:txBody>
      </p:sp>
      <p:sp>
        <p:nvSpPr>
          <p:cNvPr id="10" name="TextBox 10"/>
          <p:cNvSpPr txBox="1"/>
          <p:nvPr/>
        </p:nvSpPr>
        <p:spPr>
          <a:xfrm>
            <a:off x="11881727" y="3965774"/>
            <a:ext cx="5672816" cy="2785746"/>
          </a:xfrm>
          <a:prstGeom prst="rect">
            <a:avLst/>
          </a:prstGeom>
        </p:spPr>
        <p:txBody>
          <a:bodyPr lIns="0" tIns="0" rIns="0" bIns="0" rtlCol="0" anchor="t">
            <a:spAutoFit/>
          </a:bodyPr>
          <a:lstStyle/>
          <a:p>
            <a:pPr algn="r">
              <a:lnSpc>
                <a:spcPts val="4479"/>
              </a:lnSpc>
            </a:pPr>
            <a:r>
              <a:rPr lang="en-US" sz="3199">
                <a:solidFill>
                  <a:srgbClr val="FFFFFF"/>
                </a:solidFill>
                <a:latin typeface="HYWenHei"/>
                <a:ea typeface="HYWenHei"/>
                <a:cs typeface="HYWenHei"/>
                <a:sym typeface="HYWenHei"/>
              </a:rPr>
              <a:t>Begin by selecting a task from the Ghost Hunter's menu. Each option leads you on a different path in your hunt.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1475" y="330630"/>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10800000" flipH="1">
            <a:off x="341475" y="5668209"/>
            <a:ext cx="4084874" cy="4114800"/>
          </a:xfrm>
          <a:custGeom>
            <a:avLst/>
            <a:gdLst/>
            <a:ahLst/>
            <a:cxnLst/>
            <a:rect l="l" t="t" r="r" b="b"/>
            <a:pathLst>
              <a:path w="4084874" h="4114800">
                <a:moveTo>
                  <a:pt x="4084875" y="0"/>
                </a:moveTo>
                <a:lnTo>
                  <a:pt x="0" y="0"/>
                </a:lnTo>
                <a:lnTo>
                  <a:pt x="0" y="4114800"/>
                </a:lnTo>
                <a:lnTo>
                  <a:pt x="4084875" y="4114800"/>
                </a:lnTo>
                <a:lnTo>
                  <a:pt x="40848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921502" y="891552"/>
            <a:ext cx="3756206" cy="3277290"/>
          </a:xfrm>
          <a:custGeom>
            <a:avLst/>
            <a:gdLst/>
            <a:ahLst/>
            <a:cxnLst/>
            <a:rect l="l" t="t" r="r" b="b"/>
            <a:pathLst>
              <a:path w="3756206" h="3277290">
                <a:moveTo>
                  <a:pt x="3756206" y="0"/>
                </a:moveTo>
                <a:lnTo>
                  <a:pt x="0" y="0"/>
                </a:lnTo>
                <a:lnTo>
                  <a:pt x="0" y="3277290"/>
                </a:lnTo>
                <a:lnTo>
                  <a:pt x="3756206" y="3277290"/>
                </a:lnTo>
                <a:lnTo>
                  <a:pt x="37562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2253122" y="5668209"/>
            <a:ext cx="1092967" cy="1092967"/>
          </a:xfrm>
          <a:custGeom>
            <a:avLst/>
            <a:gdLst/>
            <a:ahLst/>
            <a:cxnLst/>
            <a:rect l="l" t="t" r="r" b="b"/>
            <a:pathLst>
              <a:path w="1092967" h="1092967">
                <a:moveTo>
                  <a:pt x="0" y="0"/>
                </a:moveTo>
                <a:lnTo>
                  <a:pt x="1092967" y="0"/>
                </a:lnTo>
                <a:lnTo>
                  <a:pt x="1092967" y="1092967"/>
                </a:lnTo>
                <a:lnTo>
                  <a:pt x="0" y="1092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Freeform 6"/>
          <p:cNvSpPr/>
          <p:nvPr/>
        </p:nvSpPr>
        <p:spPr>
          <a:xfrm>
            <a:off x="5727947" y="3397166"/>
            <a:ext cx="11163501" cy="4542085"/>
          </a:xfrm>
          <a:custGeom>
            <a:avLst/>
            <a:gdLst/>
            <a:ahLst/>
            <a:cxnLst/>
            <a:rect l="l" t="t" r="r" b="b"/>
            <a:pathLst>
              <a:path w="11163501" h="4542085">
                <a:moveTo>
                  <a:pt x="0" y="0"/>
                </a:moveTo>
                <a:lnTo>
                  <a:pt x="11163501" y="0"/>
                </a:lnTo>
                <a:lnTo>
                  <a:pt x="11163501" y="4542085"/>
                </a:lnTo>
                <a:lnTo>
                  <a:pt x="0" y="4542085"/>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7" name="TextBox 7"/>
          <p:cNvSpPr txBox="1"/>
          <p:nvPr/>
        </p:nvSpPr>
        <p:spPr>
          <a:xfrm>
            <a:off x="7525956" y="916476"/>
            <a:ext cx="9590548" cy="1640205"/>
          </a:xfrm>
          <a:prstGeom prst="rect">
            <a:avLst/>
          </a:prstGeom>
        </p:spPr>
        <p:txBody>
          <a:bodyPr lIns="0" tIns="0" rIns="0" bIns="0" rtlCol="0" anchor="t">
            <a:spAutoFit/>
          </a:bodyPr>
          <a:lstStyle/>
          <a:p>
            <a:pPr algn="r">
              <a:lnSpc>
                <a:spcPts val="11160"/>
              </a:lnSpc>
            </a:pPr>
            <a:r>
              <a:rPr lang="en-US" sz="12000">
                <a:solidFill>
                  <a:srgbClr val="FFFFFF"/>
                </a:solidFill>
                <a:latin typeface="Perandory Condensed"/>
                <a:ea typeface="Perandory Condensed"/>
                <a:cs typeface="Perandory Condensed"/>
                <a:sym typeface="Perandory Condensed"/>
              </a:rPr>
              <a:t>GHOST HUNTER’S GUIDE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4049865" y="899237"/>
            <a:ext cx="3365011" cy="4509228"/>
          </a:xfrm>
          <a:custGeom>
            <a:avLst/>
            <a:gdLst/>
            <a:ahLst/>
            <a:cxnLst/>
            <a:rect l="l" t="t" r="r" b="b"/>
            <a:pathLst>
              <a:path w="3365011" h="4509228">
                <a:moveTo>
                  <a:pt x="0" y="0"/>
                </a:moveTo>
                <a:lnTo>
                  <a:pt x="3365011" y="0"/>
                </a:lnTo>
                <a:lnTo>
                  <a:pt x="3365011" y="4509228"/>
                </a:lnTo>
                <a:lnTo>
                  <a:pt x="0" y="4509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028700" y="4414515"/>
            <a:ext cx="5872634" cy="2887981"/>
          </a:xfrm>
          <a:prstGeom prst="rect">
            <a:avLst/>
          </a:prstGeom>
        </p:spPr>
        <p:txBody>
          <a:bodyPr lIns="0" tIns="0" rIns="0" bIns="0" rtlCol="0" anchor="t">
            <a:spAutoFit/>
          </a:bodyPr>
          <a:lstStyle/>
          <a:p>
            <a:pPr algn="l">
              <a:lnSpc>
                <a:spcPts val="4619"/>
              </a:lnSpc>
            </a:pPr>
            <a:r>
              <a:rPr lang="en-US" sz="3299">
                <a:solidFill>
                  <a:srgbClr val="FFFFFF"/>
                </a:solidFill>
                <a:latin typeface="HYWenHei"/>
                <a:ea typeface="HYWenHei"/>
                <a:cs typeface="HYWenHei"/>
                <a:sym typeface="HYWenHei"/>
              </a:rPr>
              <a:t>Add new ghosts to the crypt by specifying their power levels. Input multiple levels at once, separated by spaces. </a:t>
            </a:r>
          </a:p>
        </p:txBody>
      </p:sp>
      <p:sp>
        <p:nvSpPr>
          <p:cNvPr id="6" name="TextBox 6"/>
          <p:cNvSpPr txBox="1"/>
          <p:nvPr/>
        </p:nvSpPr>
        <p:spPr>
          <a:xfrm>
            <a:off x="1028700" y="513025"/>
            <a:ext cx="12557507" cy="1921501"/>
          </a:xfrm>
          <a:prstGeom prst="rect">
            <a:avLst/>
          </a:prstGeom>
        </p:spPr>
        <p:txBody>
          <a:bodyPr lIns="0" tIns="0" rIns="0" bIns="0" rtlCol="0" anchor="t">
            <a:spAutoFit/>
          </a:bodyPr>
          <a:lstStyle/>
          <a:p>
            <a:pPr algn="l">
              <a:lnSpc>
                <a:spcPts val="14840"/>
              </a:lnSpc>
            </a:pPr>
            <a:r>
              <a:rPr lang="en-US" sz="10600">
                <a:solidFill>
                  <a:srgbClr val="FFFFFF"/>
                </a:solidFill>
                <a:latin typeface="Perandory Condensed"/>
                <a:ea typeface="Perandory Condensed"/>
                <a:cs typeface="Perandory Condensed"/>
                <a:sym typeface="Perandory Condensed"/>
              </a:rPr>
              <a:t>COMPLETE THE TASKS ON THE BOARD</a:t>
            </a:r>
          </a:p>
        </p:txBody>
      </p:sp>
      <p:grpSp>
        <p:nvGrpSpPr>
          <p:cNvPr id="7" name="Group 7"/>
          <p:cNvGrpSpPr/>
          <p:nvPr/>
        </p:nvGrpSpPr>
        <p:grpSpPr>
          <a:xfrm>
            <a:off x="7754894" y="3780742"/>
            <a:ext cx="6824049" cy="4222202"/>
            <a:chOff x="0" y="0"/>
            <a:chExt cx="9098732" cy="5629603"/>
          </a:xfrm>
        </p:grpSpPr>
        <p:sp>
          <p:nvSpPr>
            <p:cNvPr id="8" name="Freeform 8"/>
            <p:cNvSpPr/>
            <p:nvPr/>
          </p:nvSpPr>
          <p:spPr>
            <a:xfrm rot="-5400000">
              <a:off x="1734564" y="-1360617"/>
              <a:ext cx="5629603" cy="8350838"/>
            </a:xfrm>
            <a:custGeom>
              <a:avLst/>
              <a:gdLst/>
              <a:ahLst/>
              <a:cxnLst/>
              <a:rect l="l" t="t" r="r" b="b"/>
              <a:pathLst>
                <a:path w="5629603" h="8350838">
                  <a:moveTo>
                    <a:pt x="0" y="0"/>
                  </a:moveTo>
                  <a:lnTo>
                    <a:pt x="5629604" y="0"/>
                  </a:lnTo>
                  <a:lnTo>
                    <a:pt x="5629604" y="8350838"/>
                  </a:lnTo>
                  <a:lnTo>
                    <a:pt x="0" y="83508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9" name="TextBox 9"/>
            <p:cNvSpPr txBox="1"/>
            <p:nvPr/>
          </p:nvSpPr>
          <p:spPr>
            <a:xfrm>
              <a:off x="0" y="2104050"/>
              <a:ext cx="9098732" cy="1895424"/>
            </a:xfrm>
            <a:prstGeom prst="rect">
              <a:avLst/>
            </a:prstGeom>
          </p:spPr>
          <p:txBody>
            <a:bodyPr lIns="0" tIns="0" rIns="0" bIns="0" rtlCol="0" anchor="t">
              <a:spAutoFit/>
            </a:bodyPr>
            <a:lstStyle/>
            <a:p>
              <a:pPr marL="0" lvl="0" indent="0" algn="ctr">
                <a:lnSpc>
                  <a:spcPts val="9365"/>
                </a:lnSpc>
                <a:spcBef>
                  <a:spcPct val="0"/>
                </a:spcBef>
              </a:pPr>
              <a:r>
                <a:rPr lang="en-US" sz="10180">
                  <a:solidFill>
                    <a:srgbClr val="FFFFFF"/>
                  </a:solidFill>
                  <a:latin typeface="Perandory Condensed"/>
                  <a:ea typeface="Perandory Condensed"/>
                  <a:cs typeface="Perandory Condensed"/>
                  <a:sym typeface="Perandory Condensed"/>
                </a:rPr>
                <a:t>Summon Spirits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3859348" y="5668209"/>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flipH="1">
            <a:off x="13859348" y="330630"/>
            <a:ext cx="4084874" cy="4114800"/>
          </a:xfrm>
          <a:custGeom>
            <a:avLst/>
            <a:gdLst/>
            <a:ahLst/>
            <a:cxnLst/>
            <a:rect l="l" t="t" r="r" b="b"/>
            <a:pathLst>
              <a:path w="4084874" h="4114800">
                <a:moveTo>
                  <a:pt x="4084874" y="0"/>
                </a:moveTo>
                <a:lnTo>
                  <a:pt x="0" y="0"/>
                </a:lnTo>
                <a:lnTo>
                  <a:pt x="0" y="4114800"/>
                </a:lnTo>
                <a:lnTo>
                  <a:pt x="4084874" y="4114800"/>
                </a:lnTo>
                <a:lnTo>
                  <a:pt x="408487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4049865" y="899237"/>
            <a:ext cx="3365011" cy="4509228"/>
          </a:xfrm>
          <a:custGeom>
            <a:avLst/>
            <a:gdLst/>
            <a:ahLst/>
            <a:cxnLst/>
            <a:rect l="l" t="t" r="r" b="b"/>
            <a:pathLst>
              <a:path w="3365011" h="4509228">
                <a:moveTo>
                  <a:pt x="0" y="0"/>
                </a:moveTo>
                <a:lnTo>
                  <a:pt x="3365011" y="0"/>
                </a:lnTo>
                <a:lnTo>
                  <a:pt x="3365011" y="4509228"/>
                </a:lnTo>
                <a:lnTo>
                  <a:pt x="0" y="4509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9276784" y="2906967"/>
            <a:ext cx="2948297" cy="246884"/>
          </a:xfrm>
          <a:custGeom>
            <a:avLst/>
            <a:gdLst/>
            <a:ahLst/>
            <a:cxnLst/>
            <a:rect l="l" t="t" r="r" b="b"/>
            <a:pathLst>
              <a:path w="2948297" h="246884">
                <a:moveTo>
                  <a:pt x="0" y="0"/>
                </a:moveTo>
                <a:lnTo>
                  <a:pt x="2948297" y="0"/>
                </a:lnTo>
                <a:lnTo>
                  <a:pt x="2948297" y="246884"/>
                </a:lnTo>
                <a:lnTo>
                  <a:pt x="0" y="246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TextBox 6"/>
          <p:cNvSpPr txBox="1"/>
          <p:nvPr/>
        </p:nvSpPr>
        <p:spPr>
          <a:xfrm>
            <a:off x="504845" y="5472463"/>
            <a:ext cx="4696254" cy="1121639"/>
          </a:xfrm>
          <a:prstGeom prst="rect">
            <a:avLst/>
          </a:prstGeom>
        </p:spPr>
        <p:txBody>
          <a:bodyPr lIns="0" tIns="0" rIns="0" bIns="0" rtlCol="0" anchor="t">
            <a:spAutoFit/>
          </a:bodyPr>
          <a:lstStyle/>
          <a:p>
            <a:pPr marL="0" lvl="0" indent="0" algn="ctr">
              <a:lnSpc>
                <a:spcPts val="7597"/>
              </a:lnSpc>
              <a:spcBef>
                <a:spcPct val="0"/>
              </a:spcBef>
            </a:pPr>
            <a:r>
              <a:rPr lang="en-US" sz="8258">
                <a:solidFill>
                  <a:srgbClr val="FFFFFF"/>
                </a:solidFill>
                <a:latin typeface="Perandory Condensed"/>
                <a:ea typeface="Perandory Condensed"/>
                <a:cs typeface="Perandory Condensed"/>
                <a:sym typeface="Perandory Condensed"/>
              </a:rPr>
              <a:t>manifestation</a:t>
            </a:r>
          </a:p>
        </p:txBody>
      </p:sp>
      <p:sp>
        <p:nvSpPr>
          <p:cNvPr id="7" name="Freeform 7"/>
          <p:cNvSpPr/>
          <p:nvPr/>
        </p:nvSpPr>
        <p:spPr>
          <a:xfrm>
            <a:off x="639985" y="6409806"/>
            <a:ext cx="4425974" cy="370622"/>
          </a:xfrm>
          <a:custGeom>
            <a:avLst/>
            <a:gdLst/>
            <a:ahLst/>
            <a:cxnLst/>
            <a:rect l="l" t="t" r="r" b="b"/>
            <a:pathLst>
              <a:path w="4425974" h="370622">
                <a:moveTo>
                  <a:pt x="0" y="0"/>
                </a:moveTo>
                <a:lnTo>
                  <a:pt x="4425974" y="0"/>
                </a:lnTo>
                <a:lnTo>
                  <a:pt x="4425974" y="370621"/>
                </a:lnTo>
                <a:lnTo>
                  <a:pt x="0" y="370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8" name="Freeform 8"/>
          <p:cNvSpPr/>
          <p:nvPr/>
        </p:nvSpPr>
        <p:spPr>
          <a:xfrm>
            <a:off x="639985" y="7020159"/>
            <a:ext cx="13025306" cy="2079039"/>
          </a:xfrm>
          <a:custGeom>
            <a:avLst/>
            <a:gdLst/>
            <a:ahLst/>
            <a:cxnLst/>
            <a:rect l="l" t="t" r="r" b="b"/>
            <a:pathLst>
              <a:path w="13025306" h="2079039">
                <a:moveTo>
                  <a:pt x="0" y="0"/>
                </a:moveTo>
                <a:lnTo>
                  <a:pt x="13025306" y="0"/>
                </a:lnTo>
                <a:lnTo>
                  <a:pt x="13025306" y="2079039"/>
                </a:lnTo>
                <a:lnTo>
                  <a:pt x="0" y="2079039"/>
                </a:lnTo>
                <a:lnTo>
                  <a:pt x="0" y="0"/>
                </a:lnTo>
                <a:close/>
              </a:path>
            </a:pathLst>
          </a:custGeom>
          <a:blipFill>
            <a:blip r:embed="rId8"/>
            <a:stretch>
              <a:fillRect/>
            </a:stretch>
          </a:blipFill>
          <a:ln w="38100" cap="sq">
            <a:solidFill>
              <a:srgbClr val="FFFFFF"/>
            </a:solidFill>
            <a:prstDash val="solid"/>
            <a:miter/>
          </a:ln>
        </p:spPr>
        <p:txBody>
          <a:bodyPr/>
          <a:lstStyle/>
          <a:p>
            <a:endParaRPr lang="en-PH"/>
          </a:p>
        </p:txBody>
      </p:sp>
      <p:sp>
        <p:nvSpPr>
          <p:cNvPr id="9" name="Freeform 9"/>
          <p:cNvSpPr/>
          <p:nvPr/>
        </p:nvSpPr>
        <p:spPr>
          <a:xfrm>
            <a:off x="639985" y="3395611"/>
            <a:ext cx="12713222" cy="1517444"/>
          </a:xfrm>
          <a:custGeom>
            <a:avLst/>
            <a:gdLst/>
            <a:ahLst/>
            <a:cxnLst/>
            <a:rect l="l" t="t" r="r" b="b"/>
            <a:pathLst>
              <a:path w="12713222" h="1517444">
                <a:moveTo>
                  <a:pt x="0" y="0"/>
                </a:moveTo>
                <a:lnTo>
                  <a:pt x="12713222" y="0"/>
                </a:lnTo>
                <a:lnTo>
                  <a:pt x="12713222" y="1517445"/>
                </a:lnTo>
                <a:lnTo>
                  <a:pt x="0" y="1517445"/>
                </a:lnTo>
                <a:lnTo>
                  <a:pt x="0" y="0"/>
                </a:lnTo>
                <a:close/>
              </a:path>
            </a:pathLst>
          </a:custGeom>
          <a:blipFill>
            <a:blip r:embed="rId9"/>
            <a:stretch>
              <a:fillRect/>
            </a:stretch>
          </a:blipFill>
          <a:ln w="38100" cap="sq">
            <a:solidFill>
              <a:srgbClr val="FFFFFF"/>
            </a:solidFill>
            <a:prstDash val="solid"/>
            <a:miter/>
          </a:ln>
        </p:spPr>
        <p:txBody>
          <a:bodyPr/>
          <a:lstStyle/>
          <a:p>
            <a:endParaRPr lang="en-PH"/>
          </a:p>
        </p:txBody>
      </p:sp>
      <p:sp>
        <p:nvSpPr>
          <p:cNvPr id="10" name="TextBox 10"/>
          <p:cNvSpPr txBox="1"/>
          <p:nvPr/>
        </p:nvSpPr>
        <p:spPr>
          <a:xfrm>
            <a:off x="8803000" y="1953019"/>
            <a:ext cx="3895865" cy="1200832"/>
          </a:xfrm>
          <a:prstGeom prst="rect">
            <a:avLst/>
          </a:prstGeom>
        </p:spPr>
        <p:txBody>
          <a:bodyPr lIns="0" tIns="0" rIns="0" bIns="0" rtlCol="0" anchor="t">
            <a:spAutoFit/>
          </a:bodyPr>
          <a:lstStyle/>
          <a:p>
            <a:pPr marL="0" lvl="0" indent="0" algn="ctr">
              <a:lnSpc>
                <a:spcPts val="8077"/>
              </a:lnSpc>
              <a:spcBef>
                <a:spcPct val="0"/>
              </a:spcBef>
            </a:pPr>
            <a:r>
              <a:rPr lang="en-US" sz="8779">
                <a:solidFill>
                  <a:srgbClr val="FFFFFF"/>
                </a:solidFill>
                <a:latin typeface="Perandory Condensed"/>
                <a:ea typeface="Perandory Condensed"/>
                <a:cs typeface="Perandory Condensed"/>
                <a:sym typeface="Perandory Condensed"/>
              </a:rPr>
              <a:t>summon</a:t>
            </a:r>
          </a:p>
        </p:txBody>
      </p:sp>
      <p:sp>
        <p:nvSpPr>
          <p:cNvPr id="11" name="TextBox 11"/>
          <p:cNvSpPr txBox="1"/>
          <p:nvPr/>
        </p:nvSpPr>
        <p:spPr>
          <a:xfrm>
            <a:off x="639985" y="152075"/>
            <a:ext cx="12557507" cy="1921501"/>
          </a:xfrm>
          <a:prstGeom prst="rect">
            <a:avLst/>
          </a:prstGeom>
        </p:spPr>
        <p:txBody>
          <a:bodyPr lIns="0" tIns="0" rIns="0" bIns="0" rtlCol="0" anchor="t">
            <a:spAutoFit/>
          </a:bodyPr>
          <a:lstStyle/>
          <a:p>
            <a:pPr algn="l">
              <a:lnSpc>
                <a:spcPts val="14840"/>
              </a:lnSpc>
            </a:pPr>
            <a:r>
              <a:rPr lang="en-US" sz="10600">
                <a:solidFill>
                  <a:srgbClr val="FFFFFF"/>
                </a:solidFill>
                <a:latin typeface="Perandory Condensed"/>
                <a:ea typeface="Perandory Condensed"/>
                <a:cs typeface="Perandory Condensed"/>
                <a:sym typeface="Perandory Condensed"/>
              </a:rPr>
              <a:t>SUMMON SPIRITS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650</Words>
  <Application>Microsoft Office PowerPoint</Application>
  <PresentationFormat>Custom</PresentationFormat>
  <Paragraphs>75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HYWenHei</vt:lpstr>
      <vt:lpstr>Arial</vt:lpstr>
      <vt:lpstr>Calibri</vt:lpstr>
      <vt:lpstr>Perandory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 Hunter's Crypt: Mastering Order Amid Chaos</dc:title>
  <cp:lastModifiedBy>MS Office Personal 365</cp:lastModifiedBy>
  <cp:revision>2</cp:revision>
  <dcterms:created xsi:type="dcterms:W3CDTF">2006-08-16T00:00:00Z</dcterms:created>
  <dcterms:modified xsi:type="dcterms:W3CDTF">2024-12-02T16:27:22Z</dcterms:modified>
  <dc:identifier>DAGYJf6hJJQ</dc:identifier>
</cp:coreProperties>
</file>